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72" r:id="rId4"/>
    <p:sldId id="273" r:id="rId5"/>
    <p:sldId id="269" r:id="rId6"/>
    <p:sldId id="257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8E5"/>
    <a:srgbClr val="8AACBC"/>
    <a:srgbClr val="D6AC78"/>
    <a:srgbClr val="003857"/>
    <a:srgbClr val="002C43"/>
    <a:srgbClr val="489EB6"/>
    <a:srgbClr val="3D5563"/>
    <a:srgbClr val="12A0DC"/>
    <a:srgbClr val="3A3E3E"/>
    <a:srgbClr val="4DC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3" autoAdjust="0"/>
    <p:restoredTop sz="94676"/>
  </p:normalViewPr>
  <p:slideViewPr>
    <p:cSldViewPr snapToGrid="0">
      <p:cViewPr varScale="1">
        <p:scale>
          <a:sx n="79" d="100"/>
          <a:sy n="79" d="100"/>
        </p:scale>
        <p:origin x="78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7DFF-6E4C-497E-BCDC-A765AFDD347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88FF8-8851-4A62-BD29-14C1B1598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88FF8-8851-4A62-BD29-14C1B15989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88FF8-8851-4A62-BD29-14C1B15989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1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88FF8-8851-4A62-BD29-14C1B15989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0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88FF8-8851-4A62-BD29-14C1B15989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8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4B3E-EF2F-31C0-8C8C-28750E83C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B405F-218A-E2B2-19B9-8BF5C3157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3B5D7-143B-270A-5263-D12C5977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7710D-9F11-85B7-AE8C-C2B3D234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4F6A5-4403-F234-694F-3D6A22C9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1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33CB-34A3-2427-8227-FE28C8F7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B6AAC-FC13-BF0B-0979-0B3CA42F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F5BF-78C0-A1D0-8213-1F3D5447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ACD79-6357-A426-BFB6-20BF2428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2DBF-BA8F-BCFB-1D16-0A1923DE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CC3BAB-18E9-F93D-F0EB-5362034DC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5B491-51A2-7BDB-869C-2D2323CA0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59EA0-78E2-14D0-7F86-4A8637A7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B8B2F-5451-9221-4ECB-F441BD75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07DBE-5081-AF48-6703-5E8F442E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97D8-0C01-E7E6-B531-E5D6AA9C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E05B-DD5E-0E26-C832-6164472AA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EDC4C-7154-E9D6-14DF-30107A15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9B7E0-D9BE-037C-282B-2098807A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9FB8-9ED0-C37C-3CB3-122B2016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0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D55C-E9A5-C1BB-9EA0-FBB22801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6C3D1-9887-0FB2-4EEE-D905E6FF2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CC061-9850-8A3C-9853-7FA42C6A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CE81-C211-E2A6-EBA0-D72F2665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91886-257C-8B67-8B39-BFD3F8C5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E76F-EBE7-7E56-B31F-A019743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8B179-9FC8-AF43-E6E6-EA7C0634E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9A239-C6AB-6050-ADAB-7598B7E90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3AA0E-8FEC-2C2C-019A-B52F9D5B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47E24-0BB9-A183-015F-981D4D88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3EA79-098C-48B2-5B10-3CB4B1B5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2B42-8A20-6614-028C-613F831A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BE2B5-7E5D-E098-B4FF-9C86D617E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55A3C-7CC5-4F7C-BA1C-31798E09E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A1C12-F7C1-F661-F4BF-F1E21DFAD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89DF2-B969-F4A6-52F4-679B7F0CC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0E15D-5907-AE21-DEC0-B196106B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04BD5-5C63-0032-9E39-D435A055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DA7A9-FEE1-4B01-CCA8-4029DFBF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3606-4A54-60F0-6344-FAD22439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B1DD8-289F-5FD4-935C-C55A595B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C1FB0-C9FE-D929-83C0-5030DE23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DF145-F0C3-CCB1-E0D3-EF12F619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5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87FFE5-399B-9A18-1582-9735F439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A3D62-42F1-E935-D2AD-4558F49B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082CC-2CB5-DC14-2A71-BB22F914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DC40-C180-C514-BE48-A7B61880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C0DE6-8C5E-6AA2-6C5C-34147A35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455AC-3B0E-E602-6E37-755BF5560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22442-B249-4313-5574-DE6ADAC5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C37FC-3845-8316-01C7-4B59C169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ED2AE-718A-ADDC-C906-EBAF5640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D054-4429-B628-5270-AE93A426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1F3A15-FB1F-4540-B872-54357EE0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C1377-D3CE-FC75-D53B-AAA1BE20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4BFC1-E401-04AE-C645-90286D91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C14AB-0C9A-D695-7D6B-D391283B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3647D-A4B0-FB20-178F-F049CB23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03722-7878-725D-B6E3-509EECE3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A2D30-4378-86C5-024F-22012F811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089C-5FAF-DF27-B14E-D3B6D9AFF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2E01-83BA-4242-A873-9145F6407A6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A34E-3B76-ECF4-E8D3-795F38811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16C2-DE04-7A3C-86D9-0C896C879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5A41-0E29-BD47-AF4D-5F3369E1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9F02-8C09-3E81-EFB0-F0D743D7C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497" y="2962320"/>
            <a:ext cx="11688503" cy="1987948"/>
          </a:xfrm>
          <a:noFill/>
          <a:ln w="31750">
            <a:noFill/>
          </a:ln>
        </p:spPr>
        <p:txBody>
          <a:bodyPr tIns="91440" bIns="0" anchor="t" anchorCtr="0">
            <a:noAutofit/>
          </a:bodyPr>
          <a:lstStyle/>
          <a:p>
            <a:pPr algn="l"/>
            <a:r>
              <a:rPr lang="en-US" dirty="0">
                <a:solidFill>
                  <a:srgbClr val="D6AC78"/>
                </a:solidFill>
                <a:latin typeface="Myriad Pro" panose="020B0503030403020204" pitchFamily="34" charset="0"/>
              </a:rPr>
              <a:t>Endangered Species Research</a:t>
            </a:r>
            <a:br>
              <a:rPr lang="en-US" dirty="0">
                <a:solidFill>
                  <a:srgbClr val="9AD8E5"/>
                </a:solidFill>
                <a:latin typeface="Myriad Pro" panose="020B0503030403020204" pitchFamily="34" charset="0"/>
              </a:rPr>
            </a:br>
            <a:r>
              <a:rPr lang="en-US" sz="2800" b="1" spc="300" dirty="0">
                <a:solidFill>
                  <a:schemeClr val="bg1"/>
                </a:solidFill>
                <a:latin typeface="Myriad Pro Light" panose="020B0403030403020204" pitchFamily="34" charset="0"/>
              </a:rPr>
              <a:t>Natural Resources Program</a:t>
            </a:r>
            <a:br>
              <a:rPr lang="en-US" sz="2800" b="1" spc="300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en-US" sz="2000" b="1" spc="300" dirty="0">
                <a:solidFill>
                  <a:schemeClr val="bg1"/>
                </a:solidFill>
                <a:latin typeface="Myriad Pro Light" panose="020B0403030403020204" pitchFamily="34" charset="0"/>
              </a:rPr>
              <a:t>Government Affairs and Programs Division</a:t>
            </a:r>
            <a:endParaRPr lang="en-US" sz="2800" b="1" spc="3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9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23D92-B7A7-0DED-11AB-4580978E9A0A}"/>
              </a:ext>
            </a:extLst>
          </p:cNvPr>
          <p:cNvSpPr/>
          <p:nvPr/>
        </p:nvSpPr>
        <p:spPr>
          <a:xfrm>
            <a:off x="0" y="0"/>
            <a:ext cx="12192000" cy="6362700"/>
          </a:xfrm>
          <a:prstGeom prst="rect">
            <a:avLst/>
          </a:prstGeom>
          <a:solidFill>
            <a:srgbClr val="003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47F4D-368D-521D-8587-868634CE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4000" b="1" dirty="0">
                <a:solidFill>
                  <a:srgbClr val="8AACBC"/>
                </a:solidFill>
                <a:latin typeface="Myriad Pro Light" panose="020B0403030403020204" pitchFamily="34" charset="0"/>
              </a:rPr>
              <a:t>Natural Resources Program</a:t>
            </a:r>
            <a:br>
              <a:rPr lang="en-US" sz="4000" b="1" dirty="0">
                <a:solidFill>
                  <a:srgbClr val="8AACBC"/>
                </a:solidFill>
                <a:latin typeface="Myriad Pro Light" panose="020B0403030403020204" pitchFamily="34" charset="0"/>
              </a:rPr>
            </a:br>
            <a:br>
              <a:rPr lang="en-US" sz="2400" b="1" dirty="0">
                <a:solidFill>
                  <a:srgbClr val="D6AC78"/>
                </a:solidFill>
                <a:latin typeface="Myriad Pro Light" panose="020B0403030403020204" pitchFamily="34" charset="0"/>
              </a:rPr>
            </a:br>
            <a:r>
              <a:rPr lang="en-US" sz="2800" b="1" dirty="0">
                <a:solidFill>
                  <a:srgbClr val="D6AC78"/>
                </a:solidFill>
                <a:latin typeface="Myriad Pro Light" panose="020B0403030403020204" pitchFamily="34" charset="0"/>
              </a:rPr>
              <a:t>Overview</a:t>
            </a:r>
            <a:br>
              <a:rPr lang="en-US" sz="2400" b="1" dirty="0">
                <a:solidFill>
                  <a:srgbClr val="D6AC78"/>
                </a:solidFill>
                <a:latin typeface="Myriad Pro Light" panose="020B0403030403020204" pitchFamily="34" charset="0"/>
              </a:rPr>
            </a:br>
            <a:endParaRPr lang="en-US" sz="4000" b="1" dirty="0">
              <a:solidFill>
                <a:srgbClr val="8AACBC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A9C98-1132-AD68-1CAD-A9C0BEAACE77}"/>
              </a:ext>
            </a:extLst>
          </p:cNvPr>
          <p:cNvSpPr/>
          <p:nvPr/>
        </p:nvSpPr>
        <p:spPr>
          <a:xfrm>
            <a:off x="0" y="6756396"/>
            <a:ext cx="12192000" cy="127003"/>
          </a:xfrm>
          <a:prstGeom prst="rect">
            <a:avLst/>
          </a:prstGeom>
          <a:solidFill>
            <a:srgbClr val="8AA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4025CA-44D4-34B4-C0CD-C1F6C62E0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yriad Pro" panose="020B0503030403020204"/>
              </a:rPr>
              <a:t>The mission of the Natural Resources program is to provide data that inform Endangered Species Act (ESA) decisions and voluntary conservation efforts. </a:t>
            </a:r>
          </a:p>
          <a:p>
            <a:endParaRPr lang="en-US" sz="2000" dirty="0">
              <a:solidFill>
                <a:schemeClr val="bg1"/>
              </a:solidFill>
              <a:latin typeface="Myriad Pro" panose="020B0503030403020204"/>
            </a:endParaRP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/>
              </a:rPr>
              <a:t>To support this mission, the program administers state funds to contract with Texas public universities to research species of interest, including petitioned, proposed, and listed species.</a:t>
            </a:r>
          </a:p>
          <a:p>
            <a:endParaRPr lang="en-US" sz="2000" dirty="0">
              <a:solidFill>
                <a:schemeClr val="bg1"/>
              </a:solidFill>
              <a:latin typeface="Myriad Pro" panose="020B0503030403020204"/>
            </a:endParaRP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/>
              </a:rPr>
              <a:t>The final deliverables are publicly accessible, and used by natural resources managers, local governments, businesses and scientists.</a:t>
            </a:r>
          </a:p>
          <a:p>
            <a:endParaRPr lang="en-US" sz="2000" dirty="0">
              <a:solidFill>
                <a:schemeClr val="bg1"/>
              </a:solidFill>
              <a:latin typeface="Myriad Pro" panose="020B0503030403020204"/>
            </a:endParaRP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/>
              </a:rPr>
              <a:t>Private landowner information is protected by the Comptroller’s office and its contractors in compliance with Texas Government Code §403.454.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Myriad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704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7F4D-368D-521D-8587-868634CE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049" y="590551"/>
            <a:ext cx="6804951" cy="1126974"/>
          </a:xfrm>
        </p:spPr>
        <p:txBody>
          <a:bodyPr tIns="0" bIns="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en-US" sz="4000" b="1" dirty="0">
                <a:solidFill>
                  <a:srgbClr val="D6AC78"/>
                </a:solidFill>
                <a:latin typeface="Myriad Pro Light" panose="020B0403030403020204" pitchFamily="34" charset="0"/>
              </a:rPr>
              <a:t>Ongoing Research</a:t>
            </a:r>
            <a:endParaRPr lang="en-US" sz="4000" b="1" dirty="0">
              <a:solidFill>
                <a:srgbClr val="8AACBC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E03EFA-69D0-5FB7-DF1C-4E17D96FBB9A}"/>
              </a:ext>
            </a:extLst>
          </p:cNvPr>
          <p:cNvSpPr/>
          <p:nvPr/>
        </p:nvSpPr>
        <p:spPr>
          <a:xfrm>
            <a:off x="0" y="590550"/>
            <a:ext cx="5092700" cy="5676900"/>
          </a:xfrm>
          <a:prstGeom prst="rect">
            <a:avLst/>
          </a:prstGeom>
          <a:solidFill>
            <a:srgbClr val="003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rgbClr val="D6AC78"/>
              </a:solidFill>
              <a:latin typeface="Myriad Pro Light" panose="020B0403030403020204" pitchFamily="34" charset="0"/>
            </a:endParaRPr>
          </a:p>
          <a:p>
            <a:pPr algn="ctr"/>
            <a:endParaRPr lang="en-US" dirty="0">
              <a:solidFill>
                <a:srgbClr val="002C43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30AAA5-745E-FF1A-B7E1-32648D439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048" y="1717526"/>
            <a:ext cx="5966751" cy="44594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yriad Pro" panose="020B0503030403020204"/>
              </a:rPr>
              <a:t>Spot-tailed earless lizards</a:t>
            </a:r>
          </a:p>
          <a:p>
            <a:r>
              <a:rPr lang="en-US" sz="2000" dirty="0">
                <a:latin typeface="Myriad Pro" panose="020B0503030403020204"/>
              </a:rPr>
              <a:t>Eurycea salamanders</a:t>
            </a:r>
          </a:p>
          <a:p>
            <a:r>
              <a:rPr lang="en-US" sz="2000" dirty="0">
                <a:latin typeface="Myriad Pro" panose="020B0503030403020204"/>
              </a:rPr>
              <a:t>East Texas mussels</a:t>
            </a:r>
          </a:p>
          <a:p>
            <a:r>
              <a:rPr lang="en-US" sz="2000" dirty="0">
                <a:latin typeface="Myriad Pro" panose="020B0503030403020204"/>
              </a:rPr>
              <a:t>Alligator snapping turtle</a:t>
            </a:r>
          </a:p>
          <a:p>
            <a:r>
              <a:rPr lang="en-US" sz="2000" dirty="0">
                <a:latin typeface="Myriad Pro" panose="020B0503030403020204"/>
              </a:rPr>
              <a:t>Native bees</a:t>
            </a:r>
          </a:p>
          <a:p>
            <a:r>
              <a:rPr lang="en-US" sz="2000" dirty="0">
                <a:latin typeface="Myriad Pro" panose="020B0503030403020204"/>
              </a:rPr>
              <a:t>Bats</a:t>
            </a:r>
          </a:p>
          <a:p>
            <a:r>
              <a:rPr lang="en-US" sz="2000" dirty="0">
                <a:latin typeface="Myriad Pro" panose="020B0503030403020204"/>
              </a:rPr>
              <a:t>Concho and Brazos water snakes</a:t>
            </a:r>
          </a:p>
          <a:p>
            <a:r>
              <a:rPr lang="en-US" sz="2000" dirty="0">
                <a:latin typeface="Myriad Pro" panose="020B0503030403020204"/>
              </a:rPr>
              <a:t>Brazos River shiners</a:t>
            </a:r>
          </a:p>
          <a:p>
            <a:r>
              <a:rPr lang="en-US" sz="2000" dirty="0">
                <a:latin typeface="Myriad Pro" panose="020B0503030403020204"/>
              </a:rPr>
              <a:t>Diamondback terrapin</a:t>
            </a:r>
          </a:p>
          <a:p>
            <a:r>
              <a:rPr lang="en-US" sz="2000" dirty="0">
                <a:latin typeface="Myriad Pro" panose="020B0503030403020204"/>
              </a:rPr>
              <a:t>Texas tortoise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9B510-C1F8-8CA4-C5E3-7FCF5A71C5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t="17700" b="10186"/>
          <a:stretch/>
        </p:blipFill>
        <p:spPr>
          <a:xfrm>
            <a:off x="838201" y="1057426"/>
            <a:ext cx="3650596" cy="2103120"/>
          </a:xfrm>
          <a:prstGeom prst="rect">
            <a:avLst/>
          </a:prstGeom>
        </p:spPr>
      </p:pic>
      <p:pic>
        <p:nvPicPr>
          <p:cNvPr id="7" name="Picture 6" descr="A picture containing salamander, dark&#10;&#10;Description automatically generated">
            <a:extLst>
              <a:ext uri="{FF2B5EF4-FFF2-40B4-BE49-F238E27FC236}">
                <a16:creationId xmlns:a16="http://schemas.microsoft.com/office/drawing/2014/main" id="{CD2ADD02-EA65-6436-B98A-CFCE5AC64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67" y="3479558"/>
            <a:ext cx="3700426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7F4D-368D-521D-8587-868634CE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049" y="590551"/>
            <a:ext cx="6804951" cy="1126974"/>
          </a:xfrm>
        </p:spPr>
        <p:txBody>
          <a:bodyPr tIns="0" bIns="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en-US" sz="4000" b="1" dirty="0">
                <a:solidFill>
                  <a:srgbClr val="D6AC78"/>
                </a:solidFill>
                <a:latin typeface="Myriad Pro Light" panose="020B0403030403020204" pitchFamily="34" charset="0"/>
              </a:rPr>
              <a:t>Completed Research</a:t>
            </a:r>
            <a:endParaRPr lang="en-US" sz="4000" b="1" dirty="0">
              <a:solidFill>
                <a:srgbClr val="8AACBC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E03EFA-69D0-5FB7-DF1C-4E17D96FBB9A}"/>
              </a:ext>
            </a:extLst>
          </p:cNvPr>
          <p:cNvSpPr/>
          <p:nvPr/>
        </p:nvSpPr>
        <p:spPr>
          <a:xfrm>
            <a:off x="0" y="590550"/>
            <a:ext cx="5092700" cy="5676900"/>
          </a:xfrm>
          <a:prstGeom prst="rect">
            <a:avLst/>
          </a:prstGeom>
          <a:solidFill>
            <a:srgbClr val="003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rgbClr val="D6AC78"/>
              </a:solidFill>
              <a:latin typeface="Myriad Pro Light" panose="020B0403030403020204" pitchFamily="34" charset="0"/>
            </a:endParaRPr>
          </a:p>
          <a:p>
            <a:pPr algn="ctr"/>
            <a:endParaRPr lang="en-US" dirty="0">
              <a:solidFill>
                <a:srgbClr val="002C43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30AAA5-745E-FF1A-B7E1-32648D439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048" y="1717526"/>
            <a:ext cx="5966751" cy="4459438"/>
          </a:xfrm>
        </p:spPr>
        <p:txBody>
          <a:bodyPr>
            <a:normAutofit/>
          </a:bodyPr>
          <a:lstStyle/>
          <a:p>
            <a:pPr marL="457200" lvl="1">
              <a:spcBef>
                <a:spcPts val="1200"/>
              </a:spcBef>
            </a:pPr>
            <a:r>
              <a:rPr lang="en-US" sz="2000" dirty="0">
                <a:latin typeface="Myriad Pro" panose="020B0503030403020204" pitchFamily="34" charset="0"/>
              </a:rPr>
              <a:t>Alligator snapping turtle 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latin typeface="Myriad Pro" panose="020B0503030403020204" pitchFamily="34" charset="0"/>
              </a:rPr>
              <a:t>East Texas mussels 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latin typeface="Myriad Pro" panose="020B0503030403020204" pitchFamily="34" charset="0"/>
              </a:rPr>
              <a:t>Plains spotted skunk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latin typeface="Myriad Pro" panose="020B0503030403020204" pitchFamily="34" charset="0"/>
              </a:rPr>
              <a:t>Texas kangaroo rat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latin typeface="Myriad Pro" panose="020B0503030403020204" pitchFamily="34" charset="0"/>
              </a:rPr>
              <a:t>Western chicken turtle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latin typeface="Myriad Pro" panose="020B0503030403020204" pitchFamily="34" charset="0"/>
              </a:rPr>
              <a:t>Black spotted newt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latin typeface="Myriad Pro" panose="020B0503030403020204" pitchFamily="34" charset="0"/>
              </a:rPr>
              <a:t>Matagorda Bay ecosystem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A09E2-6781-8F34-F1CC-12AE09EFD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6526" r="23189" b="15873"/>
          <a:stretch/>
        </p:blipFill>
        <p:spPr>
          <a:xfrm>
            <a:off x="207813" y="984144"/>
            <a:ext cx="2235879" cy="210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D602A-18B9-131F-EF02-02EC6A3B48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64"/>
          <a:stretch/>
        </p:blipFill>
        <p:spPr>
          <a:xfrm>
            <a:off x="2738041" y="984144"/>
            <a:ext cx="2250654" cy="2103120"/>
          </a:xfrm>
          <a:prstGeom prst="rect">
            <a:avLst/>
          </a:prstGeom>
        </p:spPr>
      </p:pic>
      <p:pic>
        <p:nvPicPr>
          <p:cNvPr id="10" name="Picture 9" descr="A picture containing chocolate, snail&#10;&#10;Description automatically generated">
            <a:extLst>
              <a:ext uri="{FF2B5EF4-FFF2-40B4-BE49-F238E27FC236}">
                <a16:creationId xmlns:a16="http://schemas.microsoft.com/office/drawing/2014/main" id="{D2F70C8A-4B0D-BE96-C681-3F33284934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" r="28211" b="14250"/>
          <a:stretch/>
        </p:blipFill>
        <p:spPr>
          <a:xfrm>
            <a:off x="171454" y="3596971"/>
            <a:ext cx="2272238" cy="2011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D12A04-CA9B-869C-8EBA-DE07E6E735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48"/>
          <a:stretch/>
        </p:blipFill>
        <p:spPr>
          <a:xfrm>
            <a:off x="2764805" y="3596971"/>
            <a:ext cx="219712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6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7F4D-368D-521D-8587-868634CE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049" y="590551"/>
            <a:ext cx="6804951" cy="1126974"/>
          </a:xfrm>
        </p:spPr>
        <p:txBody>
          <a:bodyPr tIns="0" bIns="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en-US" sz="4000" b="1" dirty="0">
                <a:solidFill>
                  <a:srgbClr val="D6AC78"/>
                </a:solidFill>
                <a:latin typeface="Myriad Pro Light" panose="020B0403030403020204" pitchFamily="34" charset="0"/>
              </a:rPr>
              <a:t>Upcoming Research </a:t>
            </a:r>
            <a:br>
              <a:rPr lang="en-US" sz="4000" b="1" dirty="0">
                <a:solidFill>
                  <a:srgbClr val="4DC0CE"/>
                </a:solidFill>
                <a:latin typeface="Myriad Pro Light" panose="020B0403030403020204" pitchFamily="34" charset="0"/>
              </a:rPr>
            </a:br>
            <a:br>
              <a:rPr lang="en-US" sz="2400" b="1" dirty="0">
                <a:solidFill>
                  <a:srgbClr val="8AACBC"/>
                </a:solidFill>
                <a:latin typeface="Myriad Pro Light" panose="020B0403030403020204" pitchFamily="34" charset="0"/>
              </a:rPr>
            </a:br>
            <a:r>
              <a:rPr lang="en-US" sz="2400" b="1" dirty="0">
                <a:solidFill>
                  <a:srgbClr val="8AACBC"/>
                </a:solidFill>
                <a:latin typeface="Myriad Pro Light" panose="020B0403030403020204" pitchFamily="34" charset="0"/>
              </a:rPr>
              <a:t> </a:t>
            </a:r>
            <a:endParaRPr lang="en-US" sz="4000" b="1" dirty="0">
              <a:solidFill>
                <a:srgbClr val="8AACBC"/>
              </a:solidFill>
              <a:latin typeface="Myriad Pro Light" panose="020B04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E03EFA-69D0-5FB7-DF1C-4E17D96FBB9A}"/>
              </a:ext>
            </a:extLst>
          </p:cNvPr>
          <p:cNvSpPr/>
          <p:nvPr/>
        </p:nvSpPr>
        <p:spPr>
          <a:xfrm>
            <a:off x="0" y="590550"/>
            <a:ext cx="5092700" cy="5676900"/>
          </a:xfrm>
          <a:prstGeom prst="rect">
            <a:avLst/>
          </a:prstGeom>
          <a:solidFill>
            <a:srgbClr val="003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rgbClr val="D6AC78"/>
              </a:solidFill>
              <a:latin typeface="Myriad Pro Light" panose="020B0403030403020204" pitchFamily="34" charset="0"/>
            </a:endParaRPr>
          </a:p>
          <a:p>
            <a:pPr algn="ctr"/>
            <a:endParaRPr lang="en-US" dirty="0">
              <a:solidFill>
                <a:srgbClr val="002C43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30AAA5-745E-FF1A-B7E1-32648D439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048" y="1717526"/>
            <a:ext cx="5966751" cy="44594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yriad Pro" panose="020B0503030403020204"/>
              </a:rPr>
              <a:t>Variable cuckoo bumble bee</a:t>
            </a:r>
          </a:p>
          <a:p>
            <a:pPr lvl="1"/>
            <a:r>
              <a:rPr lang="en-US" sz="1600" dirty="0">
                <a:latin typeface="Myriad Pro" panose="020B0503030403020204"/>
              </a:rPr>
              <a:t>Survey methods, detection</a:t>
            </a:r>
          </a:p>
          <a:p>
            <a:r>
              <a:rPr lang="en-US" sz="2000" dirty="0">
                <a:latin typeface="Myriad Pro" panose="020B0503030403020204"/>
              </a:rPr>
              <a:t>Morrison and Southern plains bumble bees</a:t>
            </a:r>
          </a:p>
          <a:p>
            <a:pPr lvl="1"/>
            <a:r>
              <a:rPr lang="en-US" sz="1600" dirty="0">
                <a:latin typeface="Myriad Pro" panose="020B0503030403020204"/>
              </a:rPr>
              <a:t>Distribution and population size, floral resources, genetic diversity</a:t>
            </a:r>
          </a:p>
          <a:p>
            <a:r>
              <a:rPr lang="en-US" sz="2000" dirty="0">
                <a:latin typeface="Myriad Pro" panose="020B0503030403020204"/>
              </a:rPr>
              <a:t>Kisatchie crayfish</a:t>
            </a:r>
          </a:p>
          <a:p>
            <a:pPr lvl="1"/>
            <a:r>
              <a:rPr lang="en-US" sz="1600" dirty="0">
                <a:latin typeface="Myriad Pro" panose="020B0503030403020204"/>
              </a:rPr>
              <a:t>Distribution, habitat association, genetics</a:t>
            </a:r>
          </a:p>
          <a:p>
            <a:r>
              <a:rPr lang="en-US" sz="2000" dirty="0">
                <a:latin typeface="Myriad Pro" panose="020B0503030403020204"/>
              </a:rPr>
              <a:t>Prairie chub</a:t>
            </a:r>
          </a:p>
          <a:p>
            <a:pPr lvl="1"/>
            <a:r>
              <a:rPr lang="en-US" sz="1600" dirty="0">
                <a:latin typeface="Myriad Pro" panose="020B0503030403020204"/>
              </a:rPr>
              <a:t>Life history, fish community assessment, tolerances</a:t>
            </a:r>
          </a:p>
          <a:p>
            <a:r>
              <a:rPr lang="en-US" sz="2000" dirty="0">
                <a:latin typeface="Myriad Pro" panose="020B0503030403020204"/>
              </a:rPr>
              <a:t>Open CFP</a:t>
            </a:r>
          </a:p>
          <a:p>
            <a:pPr lvl="1"/>
            <a:r>
              <a:rPr lang="en-US" sz="1600" dirty="0">
                <a:latin typeface="Myriad Pro" panose="020B0503030403020204"/>
              </a:rPr>
              <a:t>All species of interest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004B6-B03E-239B-AEE8-DEA9DE5F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7" y="1874520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0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23D92-B7A7-0DED-11AB-4580978E9A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47F4D-368D-521D-8587-868634CE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631826"/>
            <a:ext cx="11645900" cy="863600"/>
          </a:xfrm>
        </p:spPr>
        <p:txBody>
          <a:bodyPr anchor="t" anchorCtr="0">
            <a:noAutofit/>
          </a:bodyPr>
          <a:lstStyle/>
          <a:p>
            <a:r>
              <a:rPr lang="en-US" sz="4000" b="1" dirty="0">
                <a:solidFill>
                  <a:srgbClr val="8AACBC"/>
                </a:solidFill>
                <a:latin typeface="Myriad Pro Light" panose="020B0403030403020204" pitchFamily="34" charset="0"/>
              </a:rPr>
              <a:t>FWS Workplan – Proposed Listing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18145-F98B-509A-8EE0-2B396B7F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461105"/>
            <a:ext cx="11607800" cy="529529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D6AC78"/>
                </a:solidFill>
                <a:latin typeface="Myriad Pro Light" panose="020B0403030403020204" pitchFamily="34" charset="0"/>
              </a:rPr>
              <a:t>FY24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Spot-tailed earless lizards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Texas salamander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Texas water slater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Monarch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Mimic cave snail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Edwards aquifer diving beetle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Pecos pupfish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D6AC78"/>
                </a:solidFill>
                <a:latin typeface="Myriad Pro Light" panose="020B0403030403020204" pitchFamily="34" charset="0"/>
              </a:rPr>
              <a:t>FY25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Frosted elfin butterfly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Western chicken turtle</a:t>
            </a:r>
          </a:p>
          <a:p>
            <a:pPr marL="0">
              <a:spcBef>
                <a:spcPts val="1200"/>
              </a:spcBef>
              <a:buNone/>
            </a:pPr>
            <a:endParaRPr lang="en-US" sz="2000" b="1" dirty="0">
              <a:solidFill>
                <a:srgbClr val="D6AC78"/>
              </a:solidFill>
              <a:latin typeface="Myriad Pro Light" panose="020B0403030403020204" pitchFamily="34" charset="0"/>
            </a:endParaRPr>
          </a:p>
          <a:p>
            <a:pPr marL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D6AC78"/>
                </a:solidFill>
                <a:latin typeface="Myriad Pro Light" panose="020B0403030403020204" pitchFamily="34" charset="0"/>
              </a:rPr>
              <a:t>FY26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American bumble bee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Variable cuckoo bumble bee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Morrison bumble bee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Southern plains bumble bee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Black spotted newt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Kisatchie painted crayfish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Golden-winged warbler</a:t>
            </a:r>
          </a:p>
          <a:p>
            <a:pPr marL="457200" lvl="1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Rio Grande shiner</a:t>
            </a:r>
          </a:p>
          <a:p>
            <a:pPr marL="228600" lvl="1" indent="0">
              <a:spcBef>
                <a:spcPts val="1200"/>
              </a:spcBef>
              <a:buNone/>
            </a:pP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A9C98-1132-AD68-1CAD-A9C0BEAACE77}"/>
              </a:ext>
            </a:extLst>
          </p:cNvPr>
          <p:cNvSpPr/>
          <p:nvPr/>
        </p:nvSpPr>
        <p:spPr>
          <a:xfrm>
            <a:off x="0" y="6756396"/>
            <a:ext cx="12192000" cy="127003"/>
          </a:xfrm>
          <a:prstGeom prst="rect">
            <a:avLst/>
          </a:prstGeom>
          <a:solidFill>
            <a:srgbClr val="8AA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5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23D92-B7A7-0DED-11AB-4580978E9A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47F4D-368D-521D-8587-868634CE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631826"/>
            <a:ext cx="11645900" cy="863600"/>
          </a:xfrm>
        </p:spPr>
        <p:txBody>
          <a:bodyPr anchor="t" anchorCtr="0">
            <a:noAutofit/>
          </a:bodyPr>
          <a:lstStyle/>
          <a:p>
            <a:r>
              <a:rPr lang="en-US" sz="4000" b="1" dirty="0">
                <a:solidFill>
                  <a:srgbClr val="8AACBC"/>
                </a:solidFill>
                <a:latin typeface="Myriad Pro Light" panose="020B0403030403020204" pitchFamily="34" charset="0"/>
              </a:rPr>
              <a:t>Natural Resources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18145-F98B-509A-8EE0-2B396B7F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775581"/>
            <a:ext cx="11607800" cy="4980815"/>
          </a:xfrm>
        </p:spPr>
        <p:txBody>
          <a:bodyPr numCol="2">
            <a:noAutofit/>
          </a:bodyPr>
          <a:lstStyle/>
          <a:p>
            <a:pPr marL="457200" lvl="1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Meghan Hope</a:t>
            </a:r>
          </a:p>
          <a:p>
            <a:pPr marL="457200" lvl="1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Director</a:t>
            </a:r>
          </a:p>
          <a:p>
            <a:pPr marL="457200" lvl="1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(512) 936-8554</a:t>
            </a:r>
          </a:p>
          <a:p>
            <a:pPr marL="228600" lvl="1" indent="0">
              <a:spcBef>
                <a:spcPts val="1200"/>
              </a:spcBef>
              <a:buNone/>
            </a:pPr>
            <a:endParaRPr lang="en-US" sz="18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Melissa Salmon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Contract Administration Supervisor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(512) 463-4676</a:t>
            </a:r>
          </a:p>
          <a:p>
            <a:pPr marL="228600" lvl="1" indent="0">
              <a:spcBef>
                <a:spcPts val="1200"/>
              </a:spcBef>
              <a:buNone/>
            </a:pPr>
            <a:endParaRPr lang="en-US" sz="18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Jacob Jackson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Senior Research Analyst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(512) 463-4721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Danielle Bucklin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Endangered Species Research Analyst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(512) 305-8607</a:t>
            </a:r>
          </a:p>
          <a:p>
            <a:pPr marL="228600" lvl="1" indent="0">
              <a:spcBef>
                <a:spcPts val="1200"/>
              </a:spcBef>
              <a:buNone/>
            </a:pPr>
            <a:endParaRPr lang="en-US" sz="18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Lee Schoech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Aquatic Species Research Analyst</a:t>
            </a:r>
          </a:p>
          <a:p>
            <a:pPr marL="228600" lvl="1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yriad Pro" panose="020B0503030403020204" pitchFamily="34" charset="0"/>
              </a:rPr>
              <a:t>(512) 475-1055</a:t>
            </a:r>
          </a:p>
          <a:p>
            <a:pPr marL="228600" lvl="1" indent="0">
              <a:spcBef>
                <a:spcPts val="1200"/>
              </a:spcBef>
              <a:buNone/>
            </a:pP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A9C98-1132-AD68-1CAD-A9C0BEAACE77}"/>
              </a:ext>
            </a:extLst>
          </p:cNvPr>
          <p:cNvSpPr/>
          <p:nvPr/>
        </p:nvSpPr>
        <p:spPr>
          <a:xfrm>
            <a:off x="0" y="6756396"/>
            <a:ext cx="12192000" cy="127003"/>
          </a:xfrm>
          <a:prstGeom prst="rect">
            <a:avLst/>
          </a:prstGeom>
          <a:solidFill>
            <a:srgbClr val="8AA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23D92-B7A7-0DED-11AB-4580978E9A0A}"/>
              </a:ext>
            </a:extLst>
          </p:cNvPr>
          <p:cNvSpPr/>
          <p:nvPr/>
        </p:nvSpPr>
        <p:spPr>
          <a:xfrm>
            <a:off x="0" y="7648"/>
            <a:ext cx="12192000" cy="6756396"/>
          </a:xfrm>
          <a:prstGeom prst="rect">
            <a:avLst/>
          </a:prstGeom>
          <a:solidFill>
            <a:srgbClr val="003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47F4D-368D-521D-8587-868634CE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pPr marL="228600" lvl="1" indent="0">
              <a:spcBef>
                <a:spcPts val="1200"/>
              </a:spcBef>
              <a:buNone/>
            </a:pPr>
            <a:br>
              <a:rPr lang="en-US" sz="4000" b="1" dirty="0">
                <a:solidFill>
                  <a:srgbClr val="8AACBC"/>
                </a:solidFill>
                <a:latin typeface="Myriad Pro Light" panose="020B0403030403020204" pitchFamily="34" charset="0"/>
              </a:rPr>
            </a:br>
            <a:br>
              <a:rPr lang="en-US" sz="4000" b="1" dirty="0">
                <a:solidFill>
                  <a:srgbClr val="8AACBC"/>
                </a:solidFill>
                <a:latin typeface="Myriad Pro Light" panose="020B0403030403020204" pitchFamily="34" charset="0"/>
              </a:rPr>
            </a:br>
            <a:endParaRPr lang="en-US" sz="4000" b="1" dirty="0">
              <a:solidFill>
                <a:srgbClr val="8AACBC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A9C98-1132-AD68-1CAD-A9C0BEAACE77}"/>
              </a:ext>
            </a:extLst>
          </p:cNvPr>
          <p:cNvSpPr/>
          <p:nvPr/>
        </p:nvSpPr>
        <p:spPr>
          <a:xfrm>
            <a:off x="0" y="6756396"/>
            <a:ext cx="12192000" cy="127003"/>
          </a:xfrm>
          <a:prstGeom prst="rect">
            <a:avLst/>
          </a:prstGeom>
          <a:solidFill>
            <a:srgbClr val="8AA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6F791-3A34-4926-E47E-5B583E90A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87" r="1190" b="73474"/>
          <a:stretch/>
        </p:blipFill>
        <p:spPr>
          <a:xfrm>
            <a:off x="72571" y="246553"/>
            <a:ext cx="12046857" cy="962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3C5059-C458-538E-FC6A-B3838676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14" t="15972" r="38469" b="33643"/>
          <a:stretch/>
        </p:blipFill>
        <p:spPr>
          <a:xfrm>
            <a:off x="6095999" y="2023122"/>
            <a:ext cx="5851339" cy="3200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961151-682F-6A16-500F-88A5327D7B46}"/>
              </a:ext>
            </a:extLst>
          </p:cNvPr>
          <p:cNvGrpSpPr/>
          <p:nvPr/>
        </p:nvGrpSpPr>
        <p:grpSpPr>
          <a:xfrm>
            <a:off x="411092" y="1690688"/>
            <a:ext cx="5149694" cy="4687594"/>
            <a:chOff x="6910472" y="1450593"/>
            <a:chExt cx="5149694" cy="46875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20AC4C-E884-4035-013C-1C278B84E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38" t="38731" r="47524" b="52028"/>
            <a:stretch/>
          </p:blipFill>
          <p:spPr>
            <a:xfrm>
              <a:off x="6910472" y="1450593"/>
              <a:ext cx="5149693" cy="63379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558920-6413-C226-9EE3-70FBE5D9E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080" t="12698" r="37936" b="11817"/>
            <a:stretch/>
          </p:blipFill>
          <p:spPr>
            <a:xfrm>
              <a:off x="6910472" y="1931947"/>
              <a:ext cx="5149694" cy="4206240"/>
            </a:xfrm>
            <a:prstGeom prst="rect">
              <a:avLst/>
            </a:prstGeom>
          </p:spPr>
        </p:pic>
      </p:grpSp>
      <p:sp>
        <p:nvSpPr>
          <p:cNvPr id="15" name="AutoShape 2" descr="natural resources logo">
            <a:extLst>
              <a:ext uri="{FF2B5EF4-FFF2-40B4-BE49-F238E27FC236}">
                <a16:creationId xmlns:a16="http://schemas.microsoft.com/office/drawing/2014/main" id="{58D2D6B4-643E-6E3B-0F08-6B0602169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C04DF9-653E-0358-823B-07ABC35EB7B6}"/>
              </a:ext>
            </a:extLst>
          </p:cNvPr>
          <p:cNvSpPr txBox="1"/>
          <p:nvPr/>
        </p:nvSpPr>
        <p:spPr>
          <a:xfrm>
            <a:off x="6363607" y="578990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AD8E5"/>
                </a:solidFill>
              </a:rPr>
              <a:t>Comptroller.texas.gov/programs/natural-resources/</a:t>
            </a:r>
          </a:p>
        </p:txBody>
      </p:sp>
    </p:spTree>
    <p:extLst>
      <p:ext uri="{BB962C8B-B14F-4D97-AF65-F5344CB8AC3E}">
        <p14:creationId xmlns:p14="http://schemas.microsoft.com/office/powerpoint/2010/main" val="306653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344</Words>
  <Application>Microsoft Office PowerPoint</Application>
  <PresentationFormat>Widescreen</PresentationFormat>
  <Paragraphs>86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Myriad Pro Light</vt:lpstr>
      <vt:lpstr>Office Theme</vt:lpstr>
      <vt:lpstr>Endangered Species Research Natural Resources Program Government Affairs and Programs Division</vt:lpstr>
      <vt:lpstr>Natural Resources Program  Overview </vt:lpstr>
      <vt:lpstr>Ongoing Research</vt:lpstr>
      <vt:lpstr>Completed Research</vt:lpstr>
      <vt:lpstr>Upcoming Research    </vt:lpstr>
      <vt:lpstr>FWS Workplan – Proposed Listing Decisions</vt:lpstr>
      <vt:lpstr>Natural Resources Contacts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Erica Sebree</dc:creator>
  <cp:lastModifiedBy>MEH</cp:lastModifiedBy>
  <cp:revision>24</cp:revision>
  <dcterms:created xsi:type="dcterms:W3CDTF">2023-07-26T19:50:21Z</dcterms:created>
  <dcterms:modified xsi:type="dcterms:W3CDTF">2023-10-30T23:45:58Z</dcterms:modified>
</cp:coreProperties>
</file>