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3.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601" r:id="rId3"/>
    <p:sldId id="819" r:id="rId4"/>
    <p:sldId id="65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1" r:id="rId19"/>
    <p:sldId id="272" r:id="rId20"/>
    <p:sldId id="761" r:id="rId21"/>
    <p:sldId id="759" r:id="rId22"/>
    <p:sldId id="762" r:id="rId23"/>
    <p:sldId id="256" r:id="rId24"/>
    <p:sldId id="274" r:id="rId25"/>
    <p:sldId id="278" r:id="rId26"/>
    <p:sldId id="720" r:id="rId27"/>
    <p:sldId id="758" r:id="rId28"/>
    <p:sldId id="785" r:id="rId29"/>
    <p:sldId id="783" r:id="rId30"/>
    <p:sldId id="777" r:id="rId31"/>
    <p:sldId id="784" r:id="rId32"/>
    <p:sldId id="786" r:id="rId33"/>
    <p:sldId id="774" r:id="rId34"/>
    <p:sldId id="787" r:id="rId35"/>
    <p:sldId id="788" r:id="rId36"/>
    <p:sldId id="794" r:id="rId37"/>
    <p:sldId id="798" r:id="rId38"/>
    <p:sldId id="799" r:id="rId39"/>
    <p:sldId id="800" r:id="rId40"/>
    <p:sldId id="801" r:id="rId41"/>
    <p:sldId id="802" r:id="rId42"/>
    <p:sldId id="812" r:id="rId43"/>
    <p:sldId id="793" r:id="rId44"/>
    <p:sldId id="670" r:id="rId45"/>
    <p:sldId id="672" r:id="rId46"/>
    <p:sldId id="803" r:id="rId47"/>
    <p:sldId id="804" r:id="rId48"/>
    <p:sldId id="806" r:id="rId49"/>
    <p:sldId id="807" r:id="rId50"/>
    <p:sldId id="756" r:id="rId51"/>
    <p:sldId id="808" r:id="rId52"/>
    <p:sldId id="656" r:id="rId53"/>
    <p:sldId id="817" r:id="rId54"/>
    <p:sldId id="790" r:id="rId55"/>
    <p:sldId id="818" r:id="rId56"/>
    <p:sldId id="690" r:id="rId57"/>
    <p:sldId id="820" r:id="rId58"/>
    <p:sldId id="689" r:id="rId59"/>
    <p:sldId id="792" r:id="rId60"/>
    <p:sldId id="548" r:id="rId61"/>
    <p:sldId id="574"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6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74" autoAdjust="0"/>
    <p:restoredTop sz="94660"/>
  </p:normalViewPr>
  <p:slideViewPr>
    <p:cSldViewPr snapToGrid="0">
      <p:cViewPr varScale="1">
        <p:scale>
          <a:sx n="99" d="100"/>
          <a:sy n="99" d="100"/>
        </p:scale>
        <p:origin x="90" y="324"/>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19:26:54.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0,'1285'0,"-1261"0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19:26:54.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0,'1285'0,"-1261"0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7.8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8.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0.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3.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31,'10'0,"45"-3,-52 3,0-1,-1 1,1-1,0 0,-1 0,1 0,0-1,-1 1,1 0,-1-1,0 0,0 1,1-1,-1 0,0 0,1-3,-2 2,-6 6,-8 10,12-12,0 0,0 1,0-1,1 0,-1 1,0-1,1 1,-1-1,1 1,0-1,0 1,-1 0,1-1,0 1,0-1,0 1,1-1,-1 1,0 0,1-1,-1 1,1-1,-1 1,1-1,-1 0,1 1,0-1,0 0,0 1,0-1,0 0,0 0,0 0,0 0,1 0,-1 0,0 0,2 1,3 1,1-1,-1 0,0 0,0 0,1-1,-1 0,1 0,7-1,8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3.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19:26:54.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0,'1285'0,"-1261"0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7.8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7.8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8.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0.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3.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31,'10'0,"45"-3,-52 3,0-1,-1 1,1-1,0 0,-1 0,1 0,0-1,-1 1,1 0,-1-1,0 0,0 1,1-1,-1 0,0 0,1-3,-2 2,-6 6,-8 10,12-12,0 0,0 1,0-1,1 0,-1 1,0-1,1 1,-1-1,1 1,0-1,0 1,-1 0,1-1,0 1,0-1,0 1,1-1,-1 1,0 0,1-1,-1 1,1-1,-1 1,1-1,-1 0,1 1,0-1,0 0,0 1,0-1,0 0,0 0,0 0,0 0,1 0,-1 0,0 0,2 1,3 1,1-1,-1 0,0 0,0 0,1-1,-1 0,1 0,7-1,8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3.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8.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49.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0.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3.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31,'10'0,"45"-3,-52 3,0-1,-1 1,1-1,0 0,-1 0,1 0,0-1,-1 1,1 0,-1-1,0 0,0 1,1-1,-1 0,0 0,1-3,-2 2,-6 6,-8 10,12-12,0 0,0 1,0-1,1 0,-1 1,0-1,1 1,-1-1,1 1,0-1,0 1,-1 0,1-1,0 1,0-1,0 1,1-1,-1 1,0 0,1-1,-1 1,1-1,-1 1,1-1,-1 0,1 1,0-1,0 0,0 1,0-1,0 0,0 0,0 0,0 0,1 0,-1 0,0 0,2 1,3 1,1-1,-1 0,0 0,0 0,1-1,-1 0,1 0,7-1,8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0T22:25:53.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5BFC931-475C-47ED-9470-D29F9E66CB17}" type="datetimeFigureOut">
              <a:rPr lang="en-US" smtClean="0"/>
              <a:t>10/30/2023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99D35A-F9CE-41BD-A519-CCD8CC0D6A29}" type="slidenum">
              <a:rPr lang="en-US" smtClean="0"/>
              <a:t>‹#›</a:t>
            </a:fld>
            <a:endParaRPr lang="en-US"/>
          </a:p>
        </p:txBody>
      </p:sp>
    </p:spTree>
    <p:extLst>
      <p:ext uri="{BB962C8B-B14F-4D97-AF65-F5344CB8AC3E}">
        <p14:creationId xmlns:p14="http://schemas.microsoft.com/office/powerpoint/2010/main" val="187431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3 OTHER WATERS</a:t>
            </a:r>
            <a:r>
              <a:rPr lang="en-US" dirty="0"/>
              <a:t>: Intrastate lakes, rivers, streams (including intermittent streams), mudflats, sandflats, wetlands, sloughs, prairie potholes, wet meadows, playa lakes, or </a:t>
            </a:r>
            <a:r>
              <a:rPr lang="en-US" b="1" dirty="0"/>
              <a:t>natural</a:t>
            </a:r>
            <a:r>
              <a:rPr lang="en-US" dirty="0"/>
              <a:t> ponds. </a:t>
            </a:r>
          </a:p>
          <a:p>
            <a:r>
              <a:rPr lang="en-US" dirty="0"/>
              <a:t>        Must meet relatively permanent standard AND “significantly affect” standard</a:t>
            </a:r>
          </a:p>
          <a:p>
            <a:r>
              <a:rPr lang="en-US" dirty="0"/>
              <a:t>         CASE SPECIFIC ANALYSIS NEEDED</a:t>
            </a:r>
          </a:p>
          <a:p>
            <a:endParaRPr lang="en-US" dirty="0"/>
          </a:p>
          <a:p>
            <a:r>
              <a:rPr lang="en-US" sz="1500" b="1" dirty="0"/>
              <a:t>4 IMPOUNDMENTS</a:t>
            </a:r>
            <a:r>
              <a:rPr lang="en-US" b="1" dirty="0"/>
              <a:t>:</a:t>
            </a:r>
            <a:r>
              <a:rPr lang="en-US" dirty="0"/>
              <a:t> poorly worded, </a:t>
            </a:r>
            <a:r>
              <a:rPr lang="en-US" b="1" dirty="0"/>
              <a:t>appears</a:t>
            </a:r>
            <a:r>
              <a:rPr lang="en-US" dirty="0"/>
              <a:t> that impoundments of  intermittent streams won’t be jurisdictional (an (a)(3) water.</a:t>
            </a:r>
          </a:p>
          <a:p>
            <a:endParaRPr lang="en-US" dirty="0"/>
          </a:p>
          <a:p>
            <a:endParaRPr lang="en-US" dirty="0"/>
          </a:p>
          <a:p>
            <a:r>
              <a:rPr lang="en-US" dirty="0">
                <a:solidFill>
                  <a:prstClr val="black"/>
                </a:solidFill>
                <a:latin typeface="Calibri" panose="020F0502020204030204"/>
              </a:rPr>
              <a:t>*No </a:t>
            </a:r>
            <a:r>
              <a:rPr lang="en-US" u="sng" dirty="0">
                <a:solidFill>
                  <a:prstClr val="black"/>
                </a:solidFill>
                <a:latin typeface="Calibri" panose="020F0502020204030204"/>
              </a:rPr>
              <a:t>categorical significant nexus determinations </a:t>
            </a:r>
            <a:r>
              <a:rPr lang="en-US" dirty="0">
                <a:solidFill>
                  <a:prstClr val="black"/>
                </a:solidFill>
                <a:latin typeface="Calibri" panose="020F0502020204030204"/>
              </a:rPr>
              <a:t>per preamble</a:t>
            </a:r>
          </a:p>
          <a:p>
            <a:r>
              <a:rPr lang="en-US" dirty="0">
                <a:solidFill>
                  <a:prstClr val="black"/>
                </a:solidFill>
                <a:latin typeface="Calibri" panose="020F0502020204030204"/>
              </a:rPr>
              <a:t>BUT, replaced with “significantly affect” language which is defined exactly like the Significant Nexus Analysis, but is described to more broadly to include other options to analyze like </a:t>
            </a:r>
          </a:p>
          <a:p>
            <a:pPr marL="241632" indent="-241632">
              <a:buAutoNum type="arabicPeriod"/>
            </a:pPr>
            <a:r>
              <a:rPr lang="en-US" dirty="0">
                <a:solidFill>
                  <a:prstClr val="black"/>
                </a:solidFill>
                <a:latin typeface="Calibri" panose="020F0502020204030204"/>
              </a:rPr>
              <a:t>distance from a jurisdictional water, </a:t>
            </a:r>
          </a:p>
          <a:p>
            <a:pPr marL="241632" indent="-241632">
              <a:buAutoNum type="arabicPeriod"/>
            </a:pPr>
            <a:r>
              <a:rPr lang="en-US" dirty="0">
                <a:solidFill>
                  <a:prstClr val="black"/>
                </a:solidFill>
                <a:latin typeface="Calibri" panose="020F0502020204030204"/>
              </a:rPr>
              <a:t>distance from a TNW, interstate water or territorial sea, </a:t>
            </a:r>
          </a:p>
          <a:p>
            <a:pPr marL="241632" indent="-241632">
              <a:buAutoNum type="arabicPeriod"/>
            </a:pPr>
            <a:r>
              <a:rPr lang="en-US" dirty="0">
                <a:solidFill>
                  <a:prstClr val="black"/>
                </a:solidFill>
                <a:latin typeface="Calibri" panose="020F0502020204030204"/>
              </a:rPr>
              <a:t>size, density, and number of waters determined to be similarly situated, </a:t>
            </a:r>
          </a:p>
          <a:p>
            <a:pPr marL="241632" indent="-241632">
              <a:buAutoNum type="arabicPeriod"/>
            </a:pPr>
            <a:r>
              <a:rPr lang="en-US" dirty="0">
                <a:solidFill>
                  <a:prstClr val="black"/>
                </a:solidFill>
                <a:latin typeface="Calibri" panose="020F0502020204030204"/>
              </a:rPr>
              <a:t>hydrologic factors (including subsurface flow), and </a:t>
            </a:r>
          </a:p>
          <a:p>
            <a:pPr marL="241632" indent="-241632">
              <a:buAutoNum type="arabicPeriod"/>
            </a:pPr>
            <a:r>
              <a:rPr lang="en-US" dirty="0">
                <a:solidFill>
                  <a:prstClr val="black"/>
                </a:solidFill>
                <a:latin typeface="Calibri" panose="020F0502020204030204"/>
              </a:rPr>
              <a:t>climatological variables (temp., rainfall, and snowpack). </a:t>
            </a:r>
          </a:p>
          <a:p>
            <a:r>
              <a:rPr lang="en-US" dirty="0">
                <a:solidFill>
                  <a:prstClr val="black"/>
                </a:solidFill>
                <a:latin typeface="Calibri" panose="020F0502020204030204"/>
              </a:rPr>
              <a:t>SEEKED COMMENT on this list of variables.</a:t>
            </a:r>
          </a:p>
          <a:p>
            <a:r>
              <a:rPr lang="en-US" dirty="0">
                <a:solidFill>
                  <a:prstClr val="black"/>
                </a:solidFill>
                <a:latin typeface="Calibri" panose="020F0502020204030204"/>
              </a:rPr>
              <a:t>Termed to MEET THE SIGNIFICANT NEXUS STANDARD</a:t>
            </a:r>
          </a:p>
          <a:p>
            <a:endParaRPr lang="en-US" dirty="0"/>
          </a:p>
        </p:txBody>
      </p:sp>
      <p:sp>
        <p:nvSpPr>
          <p:cNvPr id="4" name="Slide Number Placeholder 3"/>
          <p:cNvSpPr>
            <a:spLocks noGrp="1"/>
          </p:cNvSpPr>
          <p:nvPr>
            <p:ph type="sldNum" sz="quarter" idx="5"/>
          </p:nvPr>
        </p:nvSpPr>
        <p:spPr/>
        <p:txBody>
          <a:bodyPr/>
          <a:lstStyle/>
          <a:p>
            <a:pPr defTabSz="966529">
              <a:defRPr/>
            </a:pPr>
            <a:fld id="{0A23E951-1189-4D33-B445-F89D5C386F39}" type="slidenum">
              <a:rPr lang="en-US">
                <a:solidFill>
                  <a:prstClr val="black"/>
                </a:solidFill>
                <a:latin typeface="Calibri" panose="020F0502020204030204"/>
              </a:rPr>
              <a:pPr defTabSz="966529">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884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3 OTHER WATERS</a:t>
            </a:r>
            <a:r>
              <a:rPr lang="en-US" dirty="0"/>
              <a:t>: Intrastate lakes, rivers, streams (including intermittent streams), mudflats, sandflats, wetlands, sloughs, prairie potholes, wet meadows, playa lakes, or </a:t>
            </a:r>
            <a:r>
              <a:rPr lang="en-US" b="1" dirty="0"/>
              <a:t>natural</a:t>
            </a:r>
            <a:r>
              <a:rPr lang="en-US" dirty="0"/>
              <a:t> ponds. </a:t>
            </a:r>
          </a:p>
          <a:p>
            <a:r>
              <a:rPr lang="en-US" dirty="0"/>
              <a:t>        Must meet relatively permanent standard AND “significantly affect” standard</a:t>
            </a:r>
          </a:p>
          <a:p>
            <a:r>
              <a:rPr lang="en-US" dirty="0"/>
              <a:t>         CASE SPECIFIC ANALYSIS NEEDED</a:t>
            </a:r>
          </a:p>
          <a:p>
            <a:endParaRPr lang="en-US" dirty="0"/>
          </a:p>
          <a:p>
            <a:r>
              <a:rPr lang="en-US" sz="1500" b="1" dirty="0"/>
              <a:t>4 IMPOUNDMENTS</a:t>
            </a:r>
            <a:r>
              <a:rPr lang="en-US" b="1" dirty="0"/>
              <a:t>:</a:t>
            </a:r>
            <a:r>
              <a:rPr lang="en-US" dirty="0"/>
              <a:t> poorly worded, </a:t>
            </a:r>
            <a:r>
              <a:rPr lang="en-US" b="1" dirty="0"/>
              <a:t>appears</a:t>
            </a:r>
            <a:r>
              <a:rPr lang="en-US" dirty="0"/>
              <a:t> that impoundments of  intermittent streams won’t be jurisdictional (an (a)(3) water.</a:t>
            </a:r>
          </a:p>
          <a:p>
            <a:endParaRPr lang="en-US" dirty="0"/>
          </a:p>
          <a:p>
            <a:endParaRPr lang="en-US" dirty="0"/>
          </a:p>
          <a:p>
            <a:r>
              <a:rPr lang="en-US" dirty="0">
                <a:solidFill>
                  <a:prstClr val="black"/>
                </a:solidFill>
                <a:latin typeface="Calibri" panose="020F0502020204030204"/>
              </a:rPr>
              <a:t>*No </a:t>
            </a:r>
            <a:r>
              <a:rPr lang="en-US" u="sng" dirty="0">
                <a:solidFill>
                  <a:prstClr val="black"/>
                </a:solidFill>
                <a:latin typeface="Calibri" panose="020F0502020204030204"/>
              </a:rPr>
              <a:t>categorical significant nexus determinations </a:t>
            </a:r>
            <a:r>
              <a:rPr lang="en-US" dirty="0">
                <a:solidFill>
                  <a:prstClr val="black"/>
                </a:solidFill>
                <a:latin typeface="Calibri" panose="020F0502020204030204"/>
              </a:rPr>
              <a:t>per preamble</a:t>
            </a:r>
          </a:p>
          <a:p>
            <a:r>
              <a:rPr lang="en-US" dirty="0">
                <a:solidFill>
                  <a:prstClr val="black"/>
                </a:solidFill>
                <a:latin typeface="Calibri" panose="020F0502020204030204"/>
              </a:rPr>
              <a:t>BUT, replaced with “significantly affect” language which is defined exactly like the Significant Nexus Analysis, but is described to more broadly to include other options to analyze like </a:t>
            </a:r>
          </a:p>
          <a:p>
            <a:pPr marL="241632" indent="-241632">
              <a:buAutoNum type="arabicPeriod"/>
            </a:pPr>
            <a:r>
              <a:rPr lang="en-US" dirty="0">
                <a:solidFill>
                  <a:prstClr val="black"/>
                </a:solidFill>
                <a:latin typeface="Calibri" panose="020F0502020204030204"/>
              </a:rPr>
              <a:t>distance from a jurisdictional water, </a:t>
            </a:r>
          </a:p>
          <a:p>
            <a:pPr marL="241632" indent="-241632">
              <a:buAutoNum type="arabicPeriod"/>
            </a:pPr>
            <a:r>
              <a:rPr lang="en-US" dirty="0">
                <a:solidFill>
                  <a:prstClr val="black"/>
                </a:solidFill>
                <a:latin typeface="Calibri" panose="020F0502020204030204"/>
              </a:rPr>
              <a:t>distance from a TNW, interstate water or territorial sea, </a:t>
            </a:r>
          </a:p>
          <a:p>
            <a:pPr marL="241632" indent="-241632">
              <a:buAutoNum type="arabicPeriod"/>
            </a:pPr>
            <a:r>
              <a:rPr lang="en-US" dirty="0">
                <a:solidFill>
                  <a:prstClr val="black"/>
                </a:solidFill>
                <a:latin typeface="Calibri" panose="020F0502020204030204"/>
              </a:rPr>
              <a:t>size, density, and number of waters determined to be similarly situated, </a:t>
            </a:r>
          </a:p>
          <a:p>
            <a:pPr marL="241632" indent="-241632">
              <a:buAutoNum type="arabicPeriod"/>
            </a:pPr>
            <a:r>
              <a:rPr lang="en-US" dirty="0">
                <a:solidFill>
                  <a:prstClr val="black"/>
                </a:solidFill>
                <a:latin typeface="Calibri" panose="020F0502020204030204"/>
              </a:rPr>
              <a:t>hydrologic factors (including subsurface flow), and </a:t>
            </a:r>
          </a:p>
          <a:p>
            <a:pPr marL="241632" indent="-241632">
              <a:buAutoNum type="arabicPeriod"/>
            </a:pPr>
            <a:r>
              <a:rPr lang="en-US" dirty="0">
                <a:solidFill>
                  <a:prstClr val="black"/>
                </a:solidFill>
                <a:latin typeface="Calibri" panose="020F0502020204030204"/>
              </a:rPr>
              <a:t>climatological variables (temp., rainfall, and snowpack). </a:t>
            </a:r>
          </a:p>
          <a:p>
            <a:r>
              <a:rPr lang="en-US" dirty="0">
                <a:solidFill>
                  <a:prstClr val="black"/>
                </a:solidFill>
                <a:latin typeface="Calibri" panose="020F0502020204030204"/>
              </a:rPr>
              <a:t>SEEKED COMMENT on this list of variables.</a:t>
            </a:r>
          </a:p>
          <a:p>
            <a:r>
              <a:rPr lang="en-US" dirty="0">
                <a:solidFill>
                  <a:prstClr val="black"/>
                </a:solidFill>
                <a:latin typeface="Calibri" panose="020F0502020204030204"/>
              </a:rPr>
              <a:t>Termed to MEET THE SIGNIFICANT NEXUS STANDARD</a:t>
            </a:r>
          </a:p>
          <a:p>
            <a:endParaRPr lang="en-US" dirty="0"/>
          </a:p>
        </p:txBody>
      </p:sp>
      <p:sp>
        <p:nvSpPr>
          <p:cNvPr id="4" name="Slide Number Placeholder 3"/>
          <p:cNvSpPr>
            <a:spLocks noGrp="1"/>
          </p:cNvSpPr>
          <p:nvPr>
            <p:ph type="sldNum" sz="quarter" idx="5"/>
          </p:nvPr>
        </p:nvSpPr>
        <p:spPr/>
        <p:txBody>
          <a:bodyPr/>
          <a:lstStyle/>
          <a:p>
            <a:pPr defTabSz="966529">
              <a:defRPr/>
            </a:pPr>
            <a:fld id="{0A23E951-1189-4D33-B445-F89D5C386F39}" type="slidenum">
              <a:rPr lang="en-US">
                <a:solidFill>
                  <a:prstClr val="black"/>
                </a:solidFill>
                <a:latin typeface="Calibri" panose="020F0502020204030204"/>
              </a:rPr>
              <a:pPr defTabSz="966529">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92718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3 OTHER WATERS</a:t>
            </a:r>
            <a:r>
              <a:rPr lang="en-US" dirty="0"/>
              <a:t>: Intrastate lakes, rivers, streams (including intermittent streams), mudflats, sandflats, wetlands, sloughs, prairie potholes, wet meadows, playa lakes, or </a:t>
            </a:r>
            <a:r>
              <a:rPr lang="en-US" b="1" dirty="0"/>
              <a:t>natural</a:t>
            </a:r>
            <a:r>
              <a:rPr lang="en-US" dirty="0"/>
              <a:t> ponds. </a:t>
            </a:r>
          </a:p>
          <a:p>
            <a:r>
              <a:rPr lang="en-US" dirty="0"/>
              <a:t>        Must meet relatively permanent standard AND “significantly affect” standard</a:t>
            </a:r>
          </a:p>
          <a:p>
            <a:r>
              <a:rPr lang="en-US" dirty="0"/>
              <a:t>         CASE SPECIFIC ANALYSIS NEEDED</a:t>
            </a:r>
          </a:p>
          <a:p>
            <a:endParaRPr lang="en-US" dirty="0"/>
          </a:p>
          <a:p>
            <a:r>
              <a:rPr lang="en-US" sz="1500" b="1" dirty="0"/>
              <a:t>4 IMPOUNDMENTS</a:t>
            </a:r>
            <a:r>
              <a:rPr lang="en-US" b="1" dirty="0"/>
              <a:t>:</a:t>
            </a:r>
            <a:r>
              <a:rPr lang="en-US" dirty="0"/>
              <a:t> poorly worded, </a:t>
            </a:r>
            <a:r>
              <a:rPr lang="en-US" b="1" dirty="0"/>
              <a:t>appears</a:t>
            </a:r>
            <a:r>
              <a:rPr lang="en-US" dirty="0"/>
              <a:t> that impoundments of  intermittent streams won’t be jurisdictional (an (a)(3) water.</a:t>
            </a:r>
          </a:p>
          <a:p>
            <a:endParaRPr lang="en-US" dirty="0"/>
          </a:p>
          <a:p>
            <a:endParaRPr lang="en-US" dirty="0"/>
          </a:p>
          <a:p>
            <a:r>
              <a:rPr lang="en-US" dirty="0">
                <a:solidFill>
                  <a:prstClr val="black"/>
                </a:solidFill>
                <a:latin typeface="Calibri" panose="020F0502020204030204"/>
              </a:rPr>
              <a:t>*No </a:t>
            </a:r>
            <a:r>
              <a:rPr lang="en-US" u="sng" dirty="0">
                <a:solidFill>
                  <a:prstClr val="black"/>
                </a:solidFill>
                <a:latin typeface="Calibri" panose="020F0502020204030204"/>
              </a:rPr>
              <a:t>categorical significant nexus determinations </a:t>
            </a:r>
            <a:r>
              <a:rPr lang="en-US" dirty="0">
                <a:solidFill>
                  <a:prstClr val="black"/>
                </a:solidFill>
                <a:latin typeface="Calibri" panose="020F0502020204030204"/>
              </a:rPr>
              <a:t>per preamble</a:t>
            </a:r>
          </a:p>
          <a:p>
            <a:r>
              <a:rPr lang="en-US" dirty="0">
                <a:solidFill>
                  <a:prstClr val="black"/>
                </a:solidFill>
                <a:latin typeface="Calibri" panose="020F0502020204030204"/>
              </a:rPr>
              <a:t>BUT, replaced with “significantly affect” language which is defined exactly like the Significant Nexus Analysis, but is described to more broadly to include other options to analyze like </a:t>
            </a:r>
          </a:p>
          <a:p>
            <a:pPr marL="241632" indent="-241632">
              <a:buAutoNum type="arabicPeriod"/>
            </a:pPr>
            <a:r>
              <a:rPr lang="en-US" dirty="0">
                <a:solidFill>
                  <a:prstClr val="black"/>
                </a:solidFill>
                <a:latin typeface="Calibri" panose="020F0502020204030204"/>
              </a:rPr>
              <a:t>distance from a jurisdictional water, </a:t>
            </a:r>
          </a:p>
          <a:p>
            <a:pPr marL="241632" indent="-241632">
              <a:buAutoNum type="arabicPeriod"/>
            </a:pPr>
            <a:r>
              <a:rPr lang="en-US" dirty="0">
                <a:solidFill>
                  <a:prstClr val="black"/>
                </a:solidFill>
                <a:latin typeface="Calibri" panose="020F0502020204030204"/>
              </a:rPr>
              <a:t>distance from a TNW, interstate water or territorial sea, </a:t>
            </a:r>
          </a:p>
          <a:p>
            <a:pPr marL="241632" indent="-241632">
              <a:buAutoNum type="arabicPeriod"/>
            </a:pPr>
            <a:r>
              <a:rPr lang="en-US" dirty="0">
                <a:solidFill>
                  <a:prstClr val="black"/>
                </a:solidFill>
                <a:latin typeface="Calibri" panose="020F0502020204030204"/>
              </a:rPr>
              <a:t>size, density, and number of waters determined to be similarly situated, </a:t>
            </a:r>
          </a:p>
          <a:p>
            <a:pPr marL="241632" indent="-241632">
              <a:buAutoNum type="arabicPeriod"/>
            </a:pPr>
            <a:r>
              <a:rPr lang="en-US" dirty="0">
                <a:solidFill>
                  <a:prstClr val="black"/>
                </a:solidFill>
                <a:latin typeface="Calibri" panose="020F0502020204030204"/>
              </a:rPr>
              <a:t>hydrologic factors (including subsurface flow), and </a:t>
            </a:r>
          </a:p>
          <a:p>
            <a:pPr marL="241632" indent="-241632">
              <a:buAutoNum type="arabicPeriod"/>
            </a:pPr>
            <a:r>
              <a:rPr lang="en-US" dirty="0">
                <a:solidFill>
                  <a:prstClr val="black"/>
                </a:solidFill>
                <a:latin typeface="Calibri" panose="020F0502020204030204"/>
              </a:rPr>
              <a:t>climatological variables (temp., rainfall, and snowpack). </a:t>
            </a:r>
          </a:p>
          <a:p>
            <a:r>
              <a:rPr lang="en-US" dirty="0">
                <a:solidFill>
                  <a:prstClr val="black"/>
                </a:solidFill>
                <a:latin typeface="Calibri" panose="020F0502020204030204"/>
              </a:rPr>
              <a:t>SEEKED COMMENT on this list of variables.</a:t>
            </a:r>
          </a:p>
          <a:p>
            <a:r>
              <a:rPr lang="en-US" dirty="0">
                <a:solidFill>
                  <a:prstClr val="black"/>
                </a:solidFill>
                <a:latin typeface="Calibri" panose="020F0502020204030204"/>
              </a:rPr>
              <a:t>Termed to MEET THE SIGNIFICANT NEXUS STANDARD</a:t>
            </a:r>
          </a:p>
          <a:p>
            <a:endParaRPr lang="en-US" dirty="0"/>
          </a:p>
        </p:txBody>
      </p:sp>
      <p:sp>
        <p:nvSpPr>
          <p:cNvPr id="4" name="Slide Number Placeholder 3"/>
          <p:cNvSpPr>
            <a:spLocks noGrp="1"/>
          </p:cNvSpPr>
          <p:nvPr>
            <p:ph type="sldNum" sz="quarter" idx="5"/>
          </p:nvPr>
        </p:nvSpPr>
        <p:spPr/>
        <p:txBody>
          <a:bodyPr/>
          <a:lstStyle/>
          <a:p>
            <a:pPr defTabSz="966529">
              <a:defRPr/>
            </a:pPr>
            <a:fld id="{0A23E951-1189-4D33-B445-F89D5C386F39}" type="slidenum">
              <a:rPr lang="en-US">
                <a:solidFill>
                  <a:prstClr val="black"/>
                </a:solidFill>
                <a:latin typeface="Calibri" panose="020F0502020204030204"/>
              </a:rPr>
              <a:pPr defTabSz="966529">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8368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508C-D889-4D0A-80E4-E971C2CA9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116996-F820-4CC1-8852-D380D4E7C6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7105-DCEB-47D3-978D-22B0133E0A19}"/>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5" name="Footer Placeholder 4">
            <a:extLst>
              <a:ext uri="{FF2B5EF4-FFF2-40B4-BE49-F238E27FC236}">
                <a16:creationId xmlns:a16="http://schemas.microsoft.com/office/drawing/2014/main" id="{2C3FD0DA-4445-4202-91F3-C4052006B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40E03-0B89-4A7B-9DF9-AABECB0BC085}"/>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3562314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562F-3C2A-4A80-A052-068BC6268C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CAAE6D-AABB-49E3-8BF2-8BF2FA8D6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7B2BA-A3BA-42CA-A643-485E79F8EE8F}"/>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5" name="Footer Placeholder 4">
            <a:extLst>
              <a:ext uri="{FF2B5EF4-FFF2-40B4-BE49-F238E27FC236}">
                <a16:creationId xmlns:a16="http://schemas.microsoft.com/office/drawing/2014/main" id="{8C15FB5D-1666-4C61-A5CD-EF35A1536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8DDDC-6477-4641-BCCC-9A5427DA5758}"/>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268788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75EFE-56C9-42FE-961F-71A0B59734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261FED-FFF7-4267-9792-E4DC6E2CC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957F8-4CCD-4517-80E8-0D699CED4748}"/>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5" name="Footer Placeholder 4">
            <a:extLst>
              <a:ext uri="{FF2B5EF4-FFF2-40B4-BE49-F238E27FC236}">
                <a16:creationId xmlns:a16="http://schemas.microsoft.com/office/drawing/2014/main" id="{8D539C4E-542C-456F-AAC9-DE5727A96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E8DCD-149D-40BA-9531-C2AF0719156A}"/>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1951113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74069A-8A5F-6742-AC20-E23EE1E827E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357525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74069A-8A5F-6742-AC20-E23EE1E827E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2348070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74069A-8A5F-6742-AC20-E23EE1E827E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2556111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74069A-8A5F-6742-AC20-E23EE1E827E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293239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74069A-8A5F-6742-AC20-E23EE1E827EB}"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1476252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74069A-8A5F-6742-AC20-E23EE1E827EB}"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383781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4069A-8A5F-6742-AC20-E23EE1E827EB}"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1642059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74069A-8A5F-6742-AC20-E23EE1E827E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373412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AC33-C9C7-4F2F-94FE-7362A7A61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123DE-A27C-41B0-9574-354964F591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2A43D-8997-4E37-A834-A8D9EBC10D7A}"/>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5" name="Footer Placeholder 4">
            <a:extLst>
              <a:ext uri="{FF2B5EF4-FFF2-40B4-BE49-F238E27FC236}">
                <a16:creationId xmlns:a16="http://schemas.microsoft.com/office/drawing/2014/main" id="{3B394871-A6EC-4196-8C09-2679B9630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9187B-6725-4EB1-A473-130C11AF42A3}"/>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1579754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74069A-8A5F-6742-AC20-E23EE1E827E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3638201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74069A-8A5F-6742-AC20-E23EE1E827E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860123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74069A-8A5F-6742-AC20-E23EE1E827E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B5540-B928-4F43-8451-CB9FFE088CC7}" type="slidenum">
              <a:rPr lang="en-US" smtClean="0"/>
              <a:t>‹#›</a:t>
            </a:fld>
            <a:endParaRPr lang="en-US"/>
          </a:p>
        </p:txBody>
      </p:sp>
    </p:spTree>
    <p:extLst>
      <p:ext uri="{BB962C8B-B14F-4D97-AF65-F5344CB8AC3E}">
        <p14:creationId xmlns:p14="http://schemas.microsoft.com/office/powerpoint/2010/main" val="2388941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Stream image">
    <p:spTree>
      <p:nvGrpSpPr>
        <p:cNvPr id="1" name=""/>
        <p:cNvGrpSpPr/>
        <p:nvPr/>
      </p:nvGrpSpPr>
      <p:grpSpPr>
        <a:xfrm>
          <a:off x="0" y="0"/>
          <a:ext cx="0" cy="0"/>
          <a:chOff x="0" y="0"/>
          <a:chExt cx="0" cy="0"/>
        </a:xfrm>
      </p:grpSpPr>
      <p:pic>
        <p:nvPicPr>
          <p:cNvPr id="6" name="Picture 4" descr="Image result for stream">
            <a:extLst>
              <a:ext uri="{FF2B5EF4-FFF2-40B4-BE49-F238E27FC236}">
                <a16:creationId xmlns:a16="http://schemas.microsoft.com/office/drawing/2014/main" id="{0B635E8E-EC70-461B-A3F4-5CCDA5B18A6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9958087" y="0"/>
            <a:ext cx="2233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C3C078-759D-46CB-A845-4B608BF359AB}"/>
              </a:ext>
            </a:extLst>
          </p:cNvPr>
          <p:cNvSpPr>
            <a:spLocks noGrp="1"/>
          </p:cNvSpPr>
          <p:nvPr>
            <p:ph type="title" hasCustomPrompt="1"/>
          </p:nvPr>
        </p:nvSpPr>
        <p:spPr>
          <a:xfrm>
            <a:off x="1298448" y="219920"/>
            <a:ext cx="8567928" cy="787078"/>
          </a:xfrm>
        </p:spPr>
        <p:txBody>
          <a:bodyPr/>
          <a:lstStyle>
            <a:lvl1pPr>
              <a:defRPr b="1"/>
            </a:lvl1pPr>
          </a:lstStyle>
          <a:p>
            <a:r>
              <a:rPr lang="en-US" dirty="0"/>
              <a:t>Click to edit title</a:t>
            </a:r>
          </a:p>
        </p:txBody>
      </p:sp>
      <p:sp>
        <p:nvSpPr>
          <p:cNvPr id="7" name="Content Placeholder 2">
            <a:extLst>
              <a:ext uri="{FF2B5EF4-FFF2-40B4-BE49-F238E27FC236}">
                <a16:creationId xmlns:a16="http://schemas.microsoft.com/office/drawing/2014/main" id="{691DC2E2-1077-44A0-9463-02DC04C15A78}"/>
              </a:ext>
            </a:extLst>
          </p:cNvPr>
          <p:cNvSpPr>
            <a:spLocks noGrp="1"/>
          </p:cNvSpPr>
          <p:nvPr>
            <p:ph idx="1" hasCustomPrompt="1"/>
          </p:nvPr>
        </p:nvSpPr>
        <p:spPr>
          <a:xfrm>
            <a:off x="1298448" y="1143000"/>
            <a:ext cx="8567928" cy="5033963"/>
          </a:xfrm>
        </p:spPr>
        <p:txBody>
          <a:bodyPr/>
          <a:lstStyle>
            <a:lvl1pPr>
              <a:defRPr/>
            </a:lvl1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1B21F70-CA41-4637-9BFF-9AB96D34138B}"/>
              </a:ext>
            </a:extLst>
          </p:cNvPr>
          <p:cNvSpPr/>
          <p:nvPr userDrawn="1"/>
        </p:nvSpPr>
        <p:spPr>
          <a:xfrm>
            <a:off x="9958086" y="0"/>
            <a:ext cx="164321" cy="6858000"/>
          </a:xfrm>
          <a:prstGeom prst="rect">
            <a:avLst/>
          </a:prstGeom>
          <a:solidFill>
            <a:srgbClr val="3F3F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A2BC65A-927D-4598-8A2E-3C13CA6F0895}"/>
              </a:ext>
            </a:extLst>
          </p:cNvPr>
          <p:cNvSpPr>
            <a:spLocks noGrp="1"/>
          </p:cNvSpPr>
          <p:nvPr>
            <p:ph type="sldNum" sz="quarter" idx="12"/>
          </p:nvPr>
        </p:nvSpPr>
        <p:spPr>
          <a:xfrm>
            <a:off x="8610600" y="6356350"/>
            <a:ext cx="2931160" cy="365125"/>
          </a:xfrm>
        </p:spPr>
        <p:txBody>
          <a:bodyPr/>
          <a:lstStyle>
            <a:lvl1pPr>
              <a:defRPr>
                <a:solidFill>
                  <a:schemeClr val="bg1"/>
                </a:solidFill>
              </a:defRPr>
            </a:lvl1pPr>
          </a:lstStyle>
          <a:p>
            <a:fld id="{D283A507-5FA5-47F3-885D-626B598D3C6D}" type="slidenum">
              <a:rPr lang="en-US" smtClean="0"/>
              <a:pPr/>
              <a:t>‹#›</a:t>
            </a:fld>
            <a:endParaRPr lang="en-US"/>
          </a:p>
        </p:txBody>
      </p:sp>
      <p:pic>
        <p:nvPicPr>
          <p:cNvPr id="10" name="Picture 9">
            <a:extLst>
              <a:ext uri="{FF2B5EF4-FFF2-40B4-BE49-F238E27FC236}">
                <a16:creationId xmlns:a16="http://schemas.microsoft.com/office/drawing/2014/main" id="{A832F66A-FE6A-4CFB-8981-C529AD028BCD}"/>
              </a:ext>
            </a:extLst>
          </p:cNvPr>
          <p:cNvPicPr>
            <a:picLocks noChangeAspect="1"/>
          </p:cNvPicPr>
          <p:nvPr userDrawn="1"/>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1497056" y="6317671"/>
            <a:ext cx="265489" cy="442481"/>
          </a:xfrm>
          <a:prstGeom prst="rect">
            <a:avLst/>
          </a:prstGeom>
        </p:spPr>
      </p:pic>
    </p:spTree>
    <p:extLst>
      <p:ext uri="{BB962C8B-B14F-4D97-AF65-F5344CB8AC3E}">
        <p14:creationId xmlns:p14="http://schemas.microsoft.com/office/powerpoint/2010/main" val="399594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41FF-20EC-4A39-9503-2C03D0883A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B7C138-4213-41C2-B8D0-9D6D42C1B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1FE434-C08F-4151-A08F-48EF4BDD2413}"/>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5" name="Footer Placeholder 4">
            <a:extLst>
              <a:ext uri="{FF2B5EF4-FFF2-40B4-BE49-F238E27FC236}">
                <a16:creationId xmlns:a16="http://schemas.microsoft.com/office/drawing/2014/main" id="{A5779D4B-A4E1-4461-ABBE-B61A90819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365FA-B856-4FFD-81F2-1F3617F09DF9}"/>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1404963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0046-74B1-46BB-8E7D-C3EA0F71CC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60BE07-9F8C-4EDA-BFBE-8591FFF9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0975A-A6D7-41CE-AD99-22BC72F7C2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391558-5C3C-436E-B9F7-25ADD3AA8E63}"/>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6" name="Footer Placeholder 5">
            <a:extLst>
              <a:ext uri="{FF2B5EF4-FFF2-40B4-BE49-F238E27FC236}">
                <a16:creationId xmlns:a16="http://schemas.microsoft.com/office/drawing/2014/main" id="{F205EF46-3E3A-4787-BDED-51320D93E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D7BC71-65F6-4DF3-A242-E3AFABC96620}"/>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18941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6905-013F-419E-B202-1C7FA1B063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CC413C-50CC-4BB8-B9D3-FA8A8AA25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B23481-4F7E-4CB4-9D4F-A75ECA1BD2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2D4F1-974D-4D59-919A-414297B5D3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146DC-0C20-40C9-B4B6-33796F6EAF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6D065-131E-440F-AA2C-DAC3EAA18B18}"/>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8" name="Footer Placeholder 7">
            <a:extLst>
              <a:ext uri="{FF2B5EF4-FFF2-40B4-BE49-F238E27FC236}">
                <a16:creationId xmlns:a16="http://schemas.microsoft.com/office/drawing/2014/main" id="{0C3F5D98-C699-406A-9B9B-D4E7F2D540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7B9661-3F77-445D-A7D7-F96E95E5906C}"/>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338009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8256-B638-4E54-8429-2298A33687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F74BF9-0040-4CA1-B571-7B9DA31D12BA}"/>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4" name="Footer Placeholder 3">
            <a:extLst>
              <a:ext uri="{FF2B5EF4-FFF2-40B4-BE49-F238E27FC236}">
                <a16:creationId xmlns:a16="http://schemas.microsoft.com/office/drawing/2014/main" id="{E305B98F-2996-4DAD-9313-68117E90D9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95597C-EE79-4F9D-9AE3-A057C02A1C9D}"/>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23793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4A191-BCFC-4870-9A61-D9D7B27AD885}"/>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3" name="Footer Placeholder 2">
            <a:extLst>
              <a:ext uri="{FF2B5EF4-FFF2-40B4-BE49-F238E27FC236}">
                <a16:creationId xmlns:a16="http://schemas.microsoft.com/office/drawing/2014/main" id="{067DE3A1-F610-463C-A543-63E1642565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29B124-377D-44A7-BAD5-111903D0A0B3}"/>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89816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1808-F18F-4F5E-888D-956426B9A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7539CA-C4FA-4477-9EA3-9C8183C90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98072A-A22C-4834-B115-726627D9A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185445-B10E-42D3-B8B8-281901952AEB}"/>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6" name="Footer Placeholder 5">
            <a:extLst>
              <a:ext uri="{FF2B5EF4-FFF2-40B4-BE49-F238E27FC236}">
                <a16:creationId xmlns:a16="http://schemas.microsoft.com/office/drawing/2014/main" id="{74DEDD39-90E0-4F50-B639-3B82555D5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0F283-86D1-40CC-A8F2-97D6272670FF}"/>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81591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B49-4E7F-454E-9B2D-43DB08E34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720277-AA6D-4213-8E7E-E9F0657D92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118BF4-2B0E-4DA3-A0BE-6EA8665BF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505C3-5EE8-4C74-AD15-CCA64CEFB137}"/>
              </a:ext>
            </a:extLst>
          </p:cNvPr>
          <p:cNvSpPr>
            <a:spLocks noGrp="1"/>
          </p:cNvSpPr>
          <p:nvPr>
            <p:ph type="dt" sz="half" idx="10"/>
          </p:nvPr>
        </p:nvSpPr>
        <p:spPr/>
        <p:txBody>
          <a:bodyPr/>
          <a:lstStyle/>
          <a:p>
            <a:fld id="{2DEF9E6D-F848-49C5-B36C-17EDD9D9C1BB}" type="datetimeFigureOut">
              <a:rPr lang="en-US" smtClean="0"/>
              <a:t>10/30/2023</a:t>
            </a:fld>
            <a:endParaRPr lang="en-US"/>
          </a:p>
        </p:txBody>
      </p:sp>
      <p:sp>
        <p:nvSpPr>
          <p:cNvPr id="6" name="Footer Placeholder 5">
            <a:extLst>
              <a:ext uri="{FF2B5EF4-FFF2-40B4-BE49-F238E27FC236}">
                <a16:creationId xmlns:a16="http://schemas.microsoft.com/office/drawing/2014/main" id="{C7242A6C-7A35-4854-AC53-4DDC4DF1D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A3F63-5CBF-4326-AFC5-2ECD05D36E4F}"/>
              </a:ext>
            </a:extLst>
          </p:cNvPr>
          <p:cNvSpPr>
            <a:spLocks noGrp="1"/>
          </p:cNvSpPr>
          <p:nvPr>
            <p:ph type="sldNum" sz="quarter" idx="12"/>
          </p:nvPr>
        </p:nvSpPr>
        <p:spPr/>
        <p:txBody>
          <a:bodyPr/>
          <a:lstStyle/>
          <a:p>
            <a:fld id="{B42EC93D-B2C8-4506-8F8D-C2EB85326C90}" type="slidenum">
              <a:rPr lang="en-US" smtClean="0"/>
              <a:t>‹#›</a:t>
            </a:fld>
            <a:endParaRPr lang="en-US"/>
          </a:p>
        </p:txBody>
      </p:sp>
    </p:spTree>
    <p:extLst>
      <p:ext uri="{BB962C8B-B14F-4D97-AF65-F5344CB8AC3E}">
        <p14:creationId xmlns:p14="http://schemas.microsoft.com/office/powerpoint/2010/main" val="312388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863CFD-3015-40C0-B1D6-D60D90D072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4BA344-5E83-4B7E-B55A-43DF378BD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D96AA-93AF-461B-B4A7-85260694B3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F9E6D-F848-49C5-B36C-17EDD9D9C1BB}" type="datetimeFigureOut">
              <a:rPr lang="en-US" smtClean="0"/>
              <a:t>10/30/2023</a:t>
            </a:fld>
            <a:endParaRPr lang="en-US"/>
          </a:p>
        </p:txBody>
      </p:sp>
      <p:sp>
        <p:nvSpPr>
          <p:cNvPr id="5" name="Footer Placeholder 4">
            <a:extLst>
              <a:ext uri="{FF2B5EF4-FFF2-40B4-BE49-F238E27FC236}">
                <a16:creationId xmlns:a16="http://schemas.microsoft.com/office/drawing/2014/main" id="{477E4A4C-F031-407E-BE7E-341B1D26C1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9650EC-5E9B-4DDC-ADE9-E29E1D0BC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EC93D-B2C8-4506-8F8D-C2EB85326C90}" type="slidenum">
              <a:rPr lang="en-US" smtClean="0"/>
              <a:t>‹#›</a:t>
            </a:fld>
            <a:endParaRPr lang="en-US"/>
          </a:p>
        </p:txBody>
      </p:sp>
    </p:spTree>
    <p:extLst>
      <p:ext uri="{BB962C8B-B14F-4D97-AF65-F5344CB8AC3E}">
        <p14:creationId xmlns:p14="http://schemas.microsoft.com/office/powerpoint/2010/main" val="3756274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4069A-8A5F-6742-AC20-E23EE1E827EB}" type="datetimeFigureOut">
              <a:rPr lang="en-US" smtClean="0"/>
              <a:t>10/30/2023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B5540-B928-4F43-8451-CB9FFE088CC7}" type="slidenum">
              <a:rPr lang="en-US" smtClean="0"/>
              <a:t>‹#›</a:t>
            </a:fld>
            <a:endParaRPr lang="en-US"/>
          </a:p>
        </p:txBody>
      </p:sp>
    </p:spTree>
    <p:extLst>
      <p:ext uri="{BB962C8B-B14F-4D97-AF65-F5344CB8AC3E}">
        <p14:creationId xmlns:p14="http://schemas.microsoft.com/office/powerpoint/2010/main" val="239761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7.xml"/><Relationship Id="rId3" Type="http://schemas.openxmlformats.org/officeDocument/2006/relationships/image" Target="../media/image24.png"/><Relationship Id="rId7" Type="http://schemas.openxmlformats.org/officeDocument/2006/relationships/customXml" Target="../ink/ink2.xml"/><Relationship Id="rId12" Type="http://schemas.openxmlformats.org/officeDocument/2006/relationships/customXml" Target="../ink/ink6.xml"/><Relationship Id="rId17"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customXml" Target="../ink/ink9.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customXml" Target="../ink/ink5.xml"/><Relationship Id="rId15" Type="http://schemas.openxmlformats.org/officeDocument/2006/relationships/image" Target="../media/image3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customXml" Target="../ink/ink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16.xml"/><Relationship Id="rId3" Type="http://schemas.openxmlformats.org/officeDocument/2006/relationships/image" Target="../media/image24.png"/><Relationship Id="rId7" Type="http://schemas.openxmlformats.org/officeDocument/2006/relationships/customXml" Target="../ink/ink11.xml"/><Relationship Id="rId12" Type="http://schemas.openxmlformats.org/officeDocument/2006/relationships/customXml" Target="../ink/ink15.xml"/><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customXml" Target="../ink/ink18.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customXml" Target="../ink/ink14.xml"/><Relationship Id="rId15" Type="http://schemas.openxmlformats.org/officeDocument/2006/relationships/image" Target="../media/image31.png"/><Relationship Id="rId10" Type="http://schemas.openxmlformats.org/officeDocument/2006/relationships/customXml" Target="../ink/ink13.xml"/><Relationship Id="rId4" Type="http://schemas.openxmlformats.org/officeDocument/2006/relationships/customXml" Target="../ink/ink10.xml"/><Relationship Id="rId9" Type="http://schemas.openxmlformats.org/officeDocument/2006/relationships/customXml" Target="../ink/ink12.xml"/><Relationship Id="rId14" Type="http://schemas.openxmlformats.org/officeDocument/2006/relationships/customXml" Target="../ink/ink17.xml"/></Relationships>
</file>

<file path=ppt/slides/_rels/slide42.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customXml" Target="../ink/ink25.xml"/><Relationship Id="rId3" Type="http://schemas.openxmlformats.org/officeDocument/2006/relationships/image" Target="../media/image24.png"/><Relationship Id="rId7" Type="http://schemas.openxmlformats.org/officeDocument/2006/relationships/customXml" Target="../ink/ink20.xml"/><Relationship Id="rId12" Type="http://schemas.openxmlformats.org/officeDocument/2006/relationships/customXml" Target="../ink/ink24.xml"/><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customXml" Target="../ink/ink27.xml"/><Relationship Id="rId1" Type="http://schemas.openxmlformats.org/officeDocument/2006/relationships/slideLayout" Target="../slideLayouts/slideLayout12.xml"/><Relationship Id="rId6" Type="http://schemas.openxmlformats.org/officeDocument/2006/relationships/image" Target="../media/image290.png"/><Relationship Id="rId11" Type="http://schemas.openxmlformats.org/officeDocument/2006/relationships/customXml" Target="../ink/ink23.xml"/><Relationship Id="rId15" Type="http://schemas.openxmlformats.org/officeDocument/2006/relationships/image" Target="../media/image310.png"/><Relationship Id="rId10" Type="http://schemas.openxmlformats.org/officeDocument/2006/relationships/customXml" Target="../ink/ink22.xml"/><Relationship Id="rId4" Type="http://schemas.openxmlformats.org/officeDocument/2006/relationships/customXml" Target="../ink/ink19.xml"/><Relationship Id="rId9" Type="http://schemas.openxmlformats.org/officeDocument/2006/relationships/customXml" Target="../ink/ink21.xml"/><Relationship Id="rId14" Type="http://schemas.openxmlformats.org/officeDocument/2006/relationships/customXml" Target="../ink/ink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5E829-B524-4C4F-A925-2219085192D1}"/>
              </a:ext>
            </a:extLst>
          </p:cNvPr>
          <p:cNvSpPr>
            <a:spLocks noGrp="1"/>
          </p:cNvSpPr>
          <p:nvPr>
            <p:ph type="ctrTitle"/>
          </p:nvPr>
        </p:nvSpPr>
        <p:spPr>
          <a:xfrm>
            <a:off x="1425361" y="363696"/>
            <a:ext cx="9298414" cy="1280160"/>
          </a:xfrm>
        </p:spPr>
        <p:txBody>
          <a:bodyPr>
            <a:normAutofit fontScale="90000"/>
          </a:bodyPr>
          <a:lstStyle/>
          <a:p>
            <a:r>
              <a:rPr lang="en-US" sz="4000" b="1" dirty="0"/>
              <a:t>The Changing Definition of WOTUS:</a:t>
            </a:r>
            <a:br>
              <a:rPr lang="en-US" sz="4000" b="1" dirty="0"/>
            </a:br>
            <a:r>
              <a:rPr lang="en-US" sz="4000" b="1" dirty="0"/>
              <a:t>EPA’s 2023 Final Rule – Issued Sept. 8, 2023</a:t>
            </a:r>
            <a:br>
              <a:rPr lang="en-US" sz="4000" b="1" dirty="0"/>
            </a:br>
            <a:r>
              <a:rPr lang="en-US" sz="4000" b="1" dirty="0"/>
              <a:t>Conforming with </a:t>
            </a:r>
            <a:r>
              <a:rPr lang="en-US" sz="4000" b="1" i="1" dirty="0"/>
              <a:t>Sackett v EPA</a:t>
            </a:r>
            <a:endParaRPr lang="en-US" sz="4400" b="1" i="1" dirty="0"/>
          </a:p>
        </p:txBody>
      </p:sp>
      <p:sp>
        <p:nvSpPr>
          <p:cNvPr id="6" name="Subtitle 1">
            <a:extLst>
              <a:ext uri="{FF2B5EF4-FFF2-40B4-BE49-F238E27FC236}">
                <a16:creationId xmlns:a16="http://schemas.microsoft.com/office/drawing/2014/main" id="{03C20123-3461-4762-9896-876F46CC9A07}"/>
              </a:ext>
            </a:extLst>
          </p:cNvPr>
          <p:cNvSpPr>
            <a:spLocks noGrp="1"/>
          </p:cNvSpPr>
          <p:nvPr>
            <p:ph type="subTitle" idx="1"/>
          </p:nvPr>
        </p:nvSpPr>
        <p:spPr>
          <a:xfrm>
            <a:off x="7661710" y="5500688"/>
            <a:ext cx="4280910" cy="900112"/>
          </a:xfrm>
        </p:spPr>
        <p:txBody>
          <a:bodyPr>
            <a:normAutofit fontScale="62500" lnSpcReduction="20000"/>
          </a:bodyPr>
          <a:lstStyle/>
          <a:p>
            <a:r>
              <a:rPr lang="en-US" dirty="0"/>
              <a:t>Texas Water Conservation Association</a:t>
            </a:r>
          </a:p>
          <a:p>
            <a:r>
              <a:rPr lang="en-US" dirty="0"/>
              <a:t>Fall Conference</a:t>
            </a:r>
          </a:p>
          <a:p>
            <a:r>
              <a:rPr lang="en-US" dirty="0"/>
              <a:t>September 14, 2023</a:t>
            </a:r>
          </a:p>
        </p:txBody>
      </p:sp>
      <p:pic>
        <p:nvPicPr>
          <p:cNvPr id="2" name="Picture 1" descr="A close up of text on a black background&#10;&#10;Description generated with high confidence">
            <a:extLst>
              <a:ext uri="{FF2B5EF4-FFF2-40B4-BE49-F238E27FC236}">
                <a16:creationId xmlns:a16="http://schemas.microsoft.com/office/drawing/2014/main" id="{BB375A29-EA14-36D5-2310-587F0993D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84" y="1622212"/>
            <a:ext cx="4705278" cy="5130061"/>
          </a:xfrm>
          <a:prstGeom prst="rect">
            <a:avLst/>
          </a:prstGeom>
        </p:spPr>
      </p:pic>
    </p:spTree>
    <p:extLst>
      <p:ext uri="{BB962C8B-B14F-4D97-AF65-F5344CB8AC3E}">
        <p14:creationId xmlns:p14="http://schemas.microsoft.com/office/powerpoint/2010/main" val="14804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2D5B7234-9E68-81DF-6D40-E0F5CD1E1068}"/>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BC2C6D26-74E9-5A05-114E-DB311BE39F86}"/>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708B72E6-6AAF-1BDA-40B0-98D9D0AD0A4C}"/>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552F8FE-E1C1-1E7B-C971-9CEFEE836309}"/>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95776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016CB847-169C-29AB-B86F-B5DE6E5794A2}"/>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AA18C892-3FB4-086E-2823-C31AFE366B55}"/>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F1F8C568-7E18-12AF-7D6B-DF927D8859E5}"/>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A00671D5-92BA-3E04-1C26-9508464D5660}"/>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400873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CEF2765B-5F2D-177C-0C61-48AD19C86406}"/>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8EC9C750-1F65-6936-475F-3139AB290CFB}"/>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EBD82343-4CAA-4000-C8B8-C1286892BF6C}"/>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7A088E1-05E8-E812-E9D6-3A72C22A2E67}"/>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824159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C15AD395-06CE-4164-BD80-202A63A51CAA}"/>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B975CD08-1252-B3FF-F713-52ED4E905F9C}"/>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55B89E58-30DE-D500-96B2-81DB5065DAE1}"/>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F0DAF82-5208-D6B0-D865-82C2ACF078C3}"/>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374655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346AB3FD-8DEE-FC20-F662-F8AC3684F46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592A9BB1-8DA0-0C3A-A8D9-852DCA8746BC}"/>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3C734B8F-1424-AB3D-3C69-C004FC63B678}"/>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DAA7620-42C3-3535-C199-E72FCB0F1A10}"/>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41226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799E4623-7053-BCA4-003C-B804A16CEAAE}"/>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3A0C5A95-A84A-3AAB-58F8-DA3343C591A5}"/>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DDCB0A30-B56A-B688-3FE4-3A8187EC4F17}"/>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F7DF2A54-0F0A-86E2-967E-CC00835CCAAD}"/>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12562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4363C799-C8EB-CCC4-A08A-BFA4A1191BEF}"/>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5B0EE9D6-047C-7339-5D9A-8C48FF456B54}"/>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BA6B135C-674B-3594-B642-DF7DD18D278F}"/>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E205E12-48AD-B859-5ECD-CD33A4F31F6B}"/>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214248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D90894DC-457E-35D5-A9BE-7AA5C45A2F9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E037B30F-2464-44F9-A2F0-CF807647FC1A}"/>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66FA7807-3B9E-4731-B0F9-5D186E748545}"/>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6D3FD9D-53C6-D703-E057-47B98BB968AF}"/>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870988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152829-58E8-61B7-0292-19313641D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99C90ABF-D825-4DA4-B9CD-8E766783B04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4" name="Picture 3">
            <a:extLst>
              <a:ext uri="{FF2B5EF4-FFF2-40B4-BE49-F238E27FC236}">
                <a16:creationId xmlns:a16="http://schemas.microsoft.com/office/drawing/2014/main" id="{8B9CB825-745B-022A-D9B4-13DBAC06325F}"/>
              </a:ext>
            </a:extLst>
          </p:cNvPr>
          <p:cNvPicPr>
            <a:picLocks noChangeAspect="1"/>
          </p:cNvPicPr>
          <p:nvPr/>
        </p:nvPicPr>
        <p:blipFill rotWithShape="1">
          <a:blip r:embed="rId3"/>
          <a:srcRect t="23337"/>
          <a:stretch/>
        </p:blipFill>
        <p:spPr>
          <a:xfrm>
            <a:off x="7058636" y="2994584"/>
            <a:ext cx="771633" cy="262914"/>
          </a:xfrm>
          <a:prstGeom prst="rect">
            <a:avLst/>
          </a:prstGeom>
        </p:spPr>
      </p:pic>
      <p:sp>
        <p:nvSpPr>
          <p:cNvPr id="5" name="TextBox 4">
            <a:extLst>
              <a:ext uri="{FF2B5EF4-FFF2-40B4-BE49-F238E27FC236}">
                <a16:creationId xmlns:a16="http://schemas.microsoft.com/office/drawing/2014/main" id="{AA981648-7F49-53EC-93EF-9074CF1B503B}"/>
              </a:ext>
            </a:extLst>
          </p:cNvPr>
          <p:cNvSpPr txBox="1"/>
          <p:nvPr/>
        </p:nvSpPr>
        <p:spPr>
          <a:xfrm>
            <a:off x="1550348" y="1162178"/>
            <a:ext cx="3049084" cy="1200329"/>
          </a:xfrm>
          <a:prstGeom prst="rect">
            <a:avLst/>
          </a:prstGeom>
          <a:noFill/>
        </p:spPr>
        <p:txBody>
          <a:bodyPr wrap="square" rtlCol="0">
            <a:spAutoFit/>
          </a:bodyPr>
          <a:lstStyle/>
          <a:p>
            <a:r>
              <a:rPr lang="en-US" dirty="0"/>
              <a:t>Influenced by:</a:t>
            </a:r>
          </a:p>
          <a:p>
            <a:pPr marL="285750" indent="-285750">
              <a:buFont typeface="Arial" panose="020B0604020202020204" pitchFamily="34" charset="0"/>
              <a:buChar char="•"/>
            </a:pPr>
            <a:r>
              <a:rPr lang="en-US" dirty="0"/>
              <a:t>Riverside Bayview (1985)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6" name="Straight Connector 5">
            <a:extLst>
              <a:ext uri="{FF2B5EF4-FFF2-40B4-BE49-F238E27FC236}">
                <a16:creationId xmlns:a16="http://schemas.microsoft.com/office/drawing/2014/main" id="{620F31C8-3193-0A6D-3D65-0574B99B7D97}"/>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2576EC1-5CD2-0F56-785A-297B7C874D10}"/>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44950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152829-58E8-61B7-0292-19313641D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99C90ABF-D825-4DA4-B9CD-8E766783B04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4" name="Picture 3">
            <a:extLst>
              <a:ext uri="{FF2B5EF4-FFF2-40B4-BE49-F238E27FC236}">
                <a16:creationId xmlns:a16="http://schemas.microsoft.com/office/drawing/2014/main" id="{8B9CB825-745B-022A-D9B4-13DBAC06325F}"/>
              </a:ext>
            </a:extLst>
          </p:cNvPr>
          <p:cNvPicPr>
            <a:picLocks noChangeAspect="1"/>
          </p:cNvPicPr>
          <p:nvPr/>
        </p:nvPicPr>
        <p:blipFill rotWithShape="1">
          <a:blip r:embed="rId3"/>
          <a:srcRect t="23337"/>
          <a:stretch/>
        </p:blipFill>
        <p:spPr>
          <a:xfrm>
            <a:off x="7058636" y="2994584"/>
            <a:ext cx="771633" cy="262914"/>
          </a:xfrm>
          <a:prstGeom prst="rect">
            <a:avLst/>
          </a:prstGeom>
        </p:spPr>
      </p:pic>
      <p:sp>
        <p:nvSpPr>
          <p:cNvPr id="5" name="TextBox 4">
            <a:extLst>
              <a:ext uri="{FF2B5EF4-FFF2-40B4-BE49-F238E27FC236}">
                <a16:creationId xmlns:a16="http://schemas.microsoft.com/office/drawing/2014/main" id="{AA981648-7F49-53EC-93EF-9074CF1B503B}"/>
              </a:ext>
            </a:extLst>
          </p:cNvPr>
          <p:cNvSpPr txBox="1"/>
          <p:nvPr/>
        </p:nvSpPr>
        <p:spPr>
          <a:xfrm>
            <a:off x="1550348" y="1162178"/>
            <a:ext cx="3049084" cy="1200329"/>
          </a:xfrm>
          <a:prstGeom prst="rect">
            <a:avLst/>
          </a:prstGeom>
          <a:noFill/>
        </p:spPr>
        <p:txBody>
          <a:bodyPr wrap="square" rtlCol="0">
            <a:spAutoFit/>
          </a:bodyPr>
          <a:lstStyle/>
          <a:p>
            <a:r>
              <a:rPr lang="en-US" dirty="0"/>
              <a:t>Influenced by:</a:t>
            </a:r>
          </a:p>
          <a:p>
            <a:pPr marL="285750" indent="-285750">
              <a:buFont typeface="Arial" panose="020B0604020202020204" pitchFamily="34" charset="0"/>
              <a:buChar char="•"/>
            </a:pPr>
            <a:r>
              <a:rPr lang="en-US" dirty="0"/>
              <a:t>Riverside Bayview (1985)</a:t>
            </a:r>
          </a:p>
          <a:p>
            <a:pPr marL="285750" indent="-285750">
              <a:buFont typeface="Arial" panose="020B0604020202020204" pitchFamily="34" charset="0"/>
              <a:buChar char="•"/>
            </a:pPr>
            <a:r>
              <a:rPr lang="en-US" dirty="0"/>
              <a:t>EPA Definition (1986)</a:t>
            </a:r>
          </a:p>
          <a:p>
            <a:pPr marL="285750" indent="-285750">
              <a:buFont typeface="Arial" panose="020B0604020202020204" pitchFamily="34" charset="0"/>
              <a:buChar char="•"/>
            </a:pPr>
            <a:endParaRPr lang="en-US" dirty="0"/>
          </a:p>
        </p:txBody>
      </p:sp>
      <p:cxnSp>
        <p:nvCxnSpPr>
          <p:cNvPr id="6" name="Straight Connector 5">
            <a:extLst>
              <a:ext uri="{FF2B5EF4-FFF2-40B4-BE49-F238E27FC236}">
                <a16:creationId xmlns:a16="http://schemas.microsoft.com/office/drawing/2014/main" id="{620F31C8-3193-0A6D-3D65-0574B99B7D97}"/>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2576EC1-5CD2-0F56-785A-297B7C874D10}"/>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705747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2D83-9285-EF57-4706-A660BD8C06BE}"/>
              </a:ext>
            </a:extLst>
          </p:cNvPr>
          <p:cNvSpPr>
            <a:spLocks noGrp="1"/>
          </p:cNvSpPr>
          <p:nvPr>
            <p:ph type="title"/>
          </p:nvPr>
        </p:nvSpPr>
        <p:spPr/>
        <p:txBody>
          <a:bodyPr/>
          <a:lstStyle/>
          <a:p>
            <a:r>
              <a:rPr lang="en-US" dirty="0"/>
              <a:t>Clean Water Act</a:t>
            </a:r>
          </a:p>
        </p:txBody>
      </p:sp>
      <p:sp>
        <p:nvSpPr>
          <p:cNvPr id="3" name="Content Placeholder 2">
            <a:extLst>
              <a:ext uri="{FF2B5EF4-FFF2-40B4-BE49-F238E27FC236}">
                <a16:creationId xmlns:a16="http://schemas.microsoft.com/office/drawing/2014/main" id="{59A835AF-1486-FC38-5E44-36142EEDA50D}"/>
              </a:ext>
            </a:extLst>
          </p:cNvPr>
          <p:cNvSpPr>
            <a:spLocks noGrp="1"/>
          </p:cNvSpPr>
          <p:nvPr>
            <p:ph idx="1"/>
          </p:nvPr>
        </p:nvSpPr>
        <p:spPr/>
        <p:txBody>
          <a:bodyPr/>
          <a:lstStyle/>
          <a:p>
            <a:r>
              <a:rPr lang="en-US" dirty="0"/>
              <a:t>SEC. 101 (a) The objective of this Act is to </a:t>
            </a:r>
            <a:r>
              <a:rPr lang="en-US" b="1" dirty="0"/>
              <a:t>restore and maintain the chemical, physical, and biological integrity</a:t>
            </a:r>
            <a:r>
              <a:rPr lang="en-US" dirty="0"/>
              <a:t> of the Nation's waters. </a:t>
            </a:r>
          </a:p>
          <a:p>
            <a:r>
              <a:rPr lang="en-US" dirty="0"/>
              <a:t>SEC. 502 (7) The term ‘‘navigable waters’’ means the </a:t>
            </a:r>
            <a:r>
              <a:rPr lang="en-US" b="1" dirty="0"/>
              <a:t>waters of the United States</a:t>
            </a:r>
            <a:r>
              <a:rPr lang="en-US" dirty="0"/>
              <a:t>, including the territorial seas. </a:t>
            </a:r>
          </a:p>
          <a:p>
            <a:r>
              <a:rPr lang="en-US" dirty="0">
                <a:highlight>
                  <a:srgbClr val="FFFF00"/>
                </a:highlight>
              </a:rPr>
              <a:t>Waters of the United States?</a:t>
            </a:r>
          </a:p>
        </p:txBody>
      </p:sp>
    </p:spTree>
    <p:extLst>
      <p:ext uri="{BB962C8B-B14F-4D97-AF65-F5344CB8AC3E}">
        <p14:creationId xmlns:p14="http://schemas.microsoft.com/office/powerpoint/2010/main" val="1103028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152829-58E8-61B7-0292-19313641D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99C90ABF-D825-4DA4-B9CD-8E766783B04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4" name="Picture 3">
            <a:extLst>
              <a:ext uri="{FF2B5EF4-FFF2-40B4-BE49-F238E27FC236}">
                <a16:creationId xmlns:a16="http://schemas.microsoft.com/office/drawing/2014/main" id="{8B9CB825-745B-022A-D9B4-13DBAC06325F}"/>
              </a:ext>
            </a:extLst>
          </p:cNvPr>
          <p:cNvPicPr>
            <a:picLocks noChangeAspect="1"/>
          </p:cNvPicPr>
          <p:nvPr/>
        </p:nvPicPr>
        <p:blipFill rotWithShape="1">
          <a:blip r:embed="rId3"/>
          <a:srcRect t="23337"/>
          <a:stretch/>
        </p:blipFill>
        <p:spPr>
          <a:xfrm>
            <a:off x="7058636" y="2994584"/>
            <a:ext cx="771633" cy="262914"/>
          </a:xfrm>
          <a:prstGeom prst="rect">
            <a:avLst/>
          </a:prstGeom>
        </p:spPr>
      </p:pic>
      <p:sp>
        <p:nvSpPr>
          <p:cNvPr id="5" name="TextBox 4">
            <a:extLst>
              <a:ext uri="{FF2B5EF4-FFF2-40B4-BE49-F238E27FC236}">
                <a16:creationId xmlns:a16="http://schemas.microsoft.com/office/drawing/2014/main" id="{AA981648-7F49-53EC-93EF-9074CF1B503B}"/>
              </a:ext>
            </a:extLst>
          </p:cNvPr>
          <p:cNvSpPr txBox="1"/>
          <p:nvPr/>
        </p:nvSpPr>
        <p:spPr>
          <a:xfrm>
            <a:off x="1550348" y="1162178"/>
            <a:ext cx="3049084" cy="1200329"/>
          </a:xfrm>
          <a:prstGeom prst="rect">
            <a:avLst/>
          </a:prstGeom>
          <a:noFill/>
        </p:spPr>
        <p:txBody>
          <a:bodyPr wrap="square" rtlCol="0">
            <a:spAutoFit/>
          </a:bodyPr>
          <a:lstStyle/>
          <a:p>
            <a:r>
              <a:rPr lang="en-US" dirty="0"/>
              <a:t>Influenced by:</a:t>
            </a:r>
          </a:p>
          <a:p>
            <a:pPr marL="285750" indent="-285750">
              <a:buFont typeface="Arial" panose="020B0604020202020204" pitchFamily="34" charset="0"/>
              <a:buChar char="•"/>
            </a:pPr>
            <a:r>
              <a:rPr lang="en-US" dirty="0"/>
              <a:t>Riverside Bayview (1985)</a:t>
            </a:r>
          </a:p>
          <a:p>
            <a:pPr marL="285750" indent="-285750">
              <a:buFont typeface="Arial" panose="020B0604020202020204" pitchFamily="34" charset="0"/>
              <a:buChar char="•"/>
            </a:pPr>
            <a:r>
              <a:rPr lang="en-US" dirty="0"/>
              <a:t>EPA Definition (1986)</a:t>
            </a:r>
          </a:p>
          <a:p>
            <a:pPr marL="285750" indent="-285750">
              <a:buFont typeface="Arial" panose="020B0604020202020204" pitchFamily="34" charset="0"/>
              <a:buChar char="•"/>
            </a:pPr>
            <a:r>
              <a:rPr lang="en-US" dirty="0"/>
              <a:t>SWANCC (2001)</a:t>
            </a:r>
          </a:p>
        </p:txBody>
      </p:sp>
      <p:cxnSp>
        <p:nvCxnSpPr>
          <p:cNvPr id="6" name="Straight Connector 5">
            <a:extLst>
              <a:ext uri="{FF2B5EF4-FFF2-40B4-BE49-F238E27FC236}">
                <a16:creationId xmlns:a16="http://schemas.microsoft.com/office/drawing/2014/main" id="{620F31C8-3193-0A6D-3D65-0574B99B7D97}"/>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2576EC1-5CD2-0F56-785A-297B7C874D10}"/>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
        <p:nvSpPr>
          <p:cNvPr id="2" name="&quot;Not Allowed&quot; Symbol 1">
            <a:extLst>
              <a:ext uri="{FF2B5EF4-FFF2-40B4-BE49-F238E27FC236}">
                <a16:creationId xmlns:a16="http://schemas.microsoft.com/office/drawing/2014/main" id="{61D03DCD-C6BD-D68D-19F9-E43519B6131D}"/>
              </a:ext>
            </a:extLst>
          </p:cNvPr>
          <p:cNvSpPr/>
          <p:nvPr/>
        </p:nvSpPr>
        <p:spPr>
          <a:xfrm>
            <a:off x="8350134" y="527396"/>
            <a:ext cx="2344214" cy="2297855"/>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842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152829-58E8-61B7-0292-19313641D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99C90ABF-D825-4DA4-B9CD-8E766783B04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4" name="Picture 3">
            <a:extLst>
              <a:ext uri="{FF2B5EF4-FFF2-40B4-BE49-F238E27FC236}">
                <a16:creationId xmlns:a16="http://schemas.microsoft.com/office/drawing/2014/main" id="{8B9CB825-745B-022A-D9B4-13DBAC06325F}"/>
              </a:ext>
            </a:extLst>
          </p:cNvPr>
          <p:cNvPicPr>
            <a:picLocks noChangeAspect="1"/>
          </p:cNvPicPr>
          <p:nvPr/>
        </p:nvPicPr>
        <p:blipFill rotWithShape="1">
          <a:blip r:embed="rId3"/>
          <a:srcRect t="23337"/>
          <a:stretch/>
        </p:blipFill>
        <p:spPr>
          <a:xfrm>
            <a:off x="7058636" y="2994584"/>
            <a:ext cx="771633" cy="262914"/>
          </a:xfrm>
          <a:prstGeom prst="rect">
            <a:avLst/>
          </a:prstGeom>
        </p:spPr>
      </p:pic>
      <p:sp>
        <p:nvSpPr>
          <p:cNvPr id="5" name="TextBox 4">
            <a:extLst>
              <a:ext uri="{FF2B5EF4-FFF2-40B4-BE49-F238E27FC236}">
                <a16:creationId xmlns:a16="http://schemas.microsoft.com/office/drawing/2014/main" id="{AA981648-7F49-53EC-93EF-9074CF1B503B}"/>
              </a:ext>
            </a:extLst>
          </p:cNvPr>
          <p:cNvSpPr txBox="1"/>
          <p:nvPr/>
        </p:nvSpPr>
        <p:spPr>
          <a:xfrm>
            <a:off x="1550348" y="1162178"/>
            <a:ext cx="3049084" cy="1477328"/>
          </a:xfrm>
          <a:prstGeom prst="rect">
            <a:avLst/>
          </a:prstGeom>
          <a:noFill/>
        </p:spPr>
        <p:txBody>
          <a:bodyPr wrap="square" rtlCol="0">
            <a:spAutoFit/>
          </a:bodyPr>
          <a:lstStyle/>
          <a:p>
            <a:r>
              <a:rPr lang="en-US" dirty="0"/>
              <a:t>Influenced by:</a:t>
            </a:r>
          </a:p>
          <a:p>
            <a:pPr marL="285750" indent="-285750">
              <a:buFont typeface="Arial" panose="020B0604020202020204" pitchFamily="34" charset="0"/>
              <a:buChar char="•"/>
            </a:pPr>
            <a:r>
              <a:rPr lang="en-US" dirty="0"/>
              <a:t>Riverside Bayview (1985)</a:t>
            </a:r>
          </a:p>
          <a:p>
            <a:pPr marL="285750" indent="-285750">
              <a:buFont typeface="Arial" panose="020B0604020202020204" pitchFamily="34" charset="0"/>
              <a:buChar char="•"/>
            </a:pPr>
            <a:r>
              <a:rPr lang="en-US" dirty="0"/>
              <a:t>EPA Definition (1986)</a:t>
            </a:r>
          </a:p>
          <a:p>
            <a:pPr marL="285750" indent="-285750">
              <a:buFont typeface="Arial" panose="020B0604020202020204" pitchFamily="34" charset="0"/>
              <a:buChar char="•"/>
            </a:pPr>
            <a:r>
              <a:rPr lang="en-US" dirty="0"/>
              <a:t>SWANCC (2001)</a:t>
            </a:r>
          </a:p>
          <a:p>
            <a:pPr marL="285750" indent="-285750">
              <a:buFont typeface="Arial" panose="020B0604020202020204" pitchFamily="34" charset="0"/>
              <a:buChar char="•"/>
            </a:pPr>
            <a:r>
              <a:rPr lang="en-US" dirty="0" err="1"/>
              <a:t>Rapanos</a:t>
            </a:r>
            <a:r>
              <a:rPr lang="en-US" dirty="0"/>
              <a:t> (2006)</a:t>
            </a:r>
          </a:p>
        </p:txBody>
      </p:sp>
      <p:cxnSp>
        <p:nvCxnSpPr>
          <p:cNvPr id="6" name="Straight Connector 5">
            <a:extLst>
              <a:ext uri="{FF2B5EF4-FFF2-40B4-BE49-F238E27FC236}">
                <a16:creationId xmlns:a16="http://schemas.microsoft.com/office/drawing/2014/main" id="{620F31C8-3193-0A6D-3D65-0574B99B7D97}"/>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2576EC1-5CD2-0F56-785A-297B7C874D10}"/>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
        <p:nvSpPr>
          <p:cNvPr id="2" name="&quot;Not Allowed&quot; Symbol 1">
            <a:extLst>
              <a:ext uri="{FF2B5EF4-FFF2-40B4-BE49-F238E27FC236}">
                <a16:creationId xmlns:a16="http://schemas.microsoft.com/office/drawing/2014/main" id="{02F6F1B1-1EEE-AAC8-5CD5-FC4CEF7DE8C0}"/>
              </a:ext>
            </a:extLst>
          </p:cNvPr>
          <p:cNvSpPr/>
          <p:nvPr/>
        </p:nvSpPr>
        <p:spPr>
          <a:xfrm>
            <a:off x="8350134" y="527396"/>
            <a:ext cx="2344214" cy="2297855"/>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5560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ACBF-B823-4D66-9E9B-D6B3A4470FF7}"/>
              </a:ext>
            </a:extLst>
          </p:cNvPr>
          <p:cNvSpPr>
            <a:spLocks noGrp="1"/>
          </p:cNvSpPr>
          <p:nvPr>
            <p:ph type="ctrTitle"/>
          </p:nvPr>
        </p:nvSpPr>
        <p:spPr/>
        <p:txBody>
          <a:bodyPr/>
          <a:lstStyle/>
          <a:p>
            <a:r>
              <a:rPr lang="en-US" dirty="0"/>
              <a:t>a</a:t>
            </a:r>
          </a:p>
        </p:txBody>
      </p:sp>
      <p:sp>
        <p:nvSpPr>
          <p:cNvPr id="3" name="Subtitle 2">
            <a:extLst>
              <a:ext uri="{FF2B5EF4-FFF2-40B4-BE49-F238E27FC236}">
                <a16:creationId xmlns:a16="http://schemas.microsoft.com/office/drawing/2014/main" id="{D6A33AAF-B408-4652-B080-D01736CA394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70208E6-DB6B-459E-8A49-C3680AD6F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073D1097-F74B-B166-DB0E-EA44F90E5CED}"/>
              </a:ext>
            </a:extLst>
          </p:cNvPr>
          <p:cNvSpPr txBox="1"/>
          <p:nvPr/>
        </p:nvSpPr>
        <p:spPr>
          <a:xfrm>
            <a:off x="2877311" y="1575816"/>
            <a:ext cx="1339631" cy="261610"/>
          </a:xfrm>
          <a:prstGeom prst="rect">
            <a:avLst/>
          </a:prstGeom>
          <a:noFill/>
        </p:spPr>
        <p:txBody>
          <a:bodyPr wrap="square" rtlCol="0">
            <a:spAutoFit/>
          </a:bodyPr>
          <a:lstStyle/>
          <a:p>
            <a:pPr algn="ctr"/>
            <a:r>
              <a:rPr lang="en-US" sz="1100" i="1" dirty="0"/>
              <a:t>(Significant Nexus)</a:t>
            </a:r>
          </a:p>
        </p:txBody>
      </p:sp>
      <p:sp>
        <p:nvSpPr>
          <p:cNvPr id="6" name="TextBox 5">
            <a:extLst>
              <a:ext uri="{FF2B5EF4-FFF2-40B4-BE49-F238E27FC236}">
                <a16:creationId xmlns:a16="http://schemas.microsoft.com/office/drawing/2014/main" id="{FE6DD135-202A-8B18-5E57-DCA5BB61C150}"/>
              </a:ext>
            </a:extLst>
          </p:cNvPr>
          <p:cNvSpPr txBox="1"/>
          <p:nvPr/>
        </p:nvSpPr>
        <p:spPr>
          <a:xfrm>
            <a:off x="7993669" y="422682"/>
            <a:ext cx="2344214" cy="307777"/>
          </a:xfrm>
          <a:prstGeom prst="rect">
            <a:avLst/>
          </a:prstGeom>
          <a:noFill/>
        </p:spPr>
        <p:txBody>
          <a:bodyPr wrap="square" rtlCol="0">
            <a:spAutoFit/>
          </a:bodyPr>
          <a:lstStyle/>
          <a:p>
            <a:r>
              <a:rPr lang="en-US" sz="1400" dirty="0"/>
              <a:t>Issued December 2, 2008</a:t>
            </a:r>
          </a:p>
        </p:txBody>
      </p:sp>
      <p:sp>
        <p:nvSpPr>
          <p:cNvPr id="7" name="TextBox 6">
            <a:extLst>
              <a:ext uri="{FF2B5EF4-FFF2-40B4-BE49-F238E27FC236}">
                <a16:creationId xmlns:a16="http://schemas.microsoft.com/office/drawing/2014/main" id="{6EEDB13D-964D-B7FB-10A7-785E36EE5132}"/>
              </a:ext>
            </a:extLst>
          </p:cNvPr>
          <p:cNvSpPr txBox="1"/>
          <p:nvPr/>
        </p:nvSpPr>
        <p:spPr>
          <a:xfrm>
            <a:off x="3795331" y="766382"/>
            <a:ext cx="1971675" cy="369332"/>
          </a:xfrm>
          <a:prstGeom prst="rect">
            <a:avLst/>
          </a:prstGeom>
          <a:noFill/>
        </p:spPr>
        <p:txBody>
          <a:bodyPr wrap="square" rtlCol="0">
            <a:spAutoFit/>
          </a:bodyPr>
          <a:lstStyle/>
          <a:p>
            <a:r>
              <a:rPr lang="en-US" dirty="0">
                <a:solidFill>
                  <a:schemeClr val="tx2"/>
                </a:solidFill>
              </a:rPr>
              <a:t>- Guidance</a:t>
            </a:r>
          </a:p>
        </p:txBody>
      </p:sp>
      <p:cxnSp>
        <p:nvCxnSpPr>
          <p:cNvPr id="8" name="Straight Connector 7">
            <a:extLst>
              <a:ext uri="{FF2B5EF4-FFF2-40B4-BE49-F238E27FC236}">
                <a16:creationId xmlns:a16="http://schemas.microsoft.com/office/drawing/2014/main" id="{36C348D7-5F30-58D3-C17E-371523A316B7}"/>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D7EA3A7-E2DB-A95D-0867-D934FB429961}"/>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
        <p:nvSpPr>
          <p:cNvPr id="10" name="TextBox 9">
            <a:extLst>
              <a:ext uri="{FF2B5EF4-FFF2-40B4-BE49-F238E27FC236}">
                <a16:creationId xmlns:a16="http://schemas.microsoft.com/office/drawing/2014/main" id="{B50C732B-5121-69CD-087B-2F673F108200}"/>
              </a:ext>
            </a:extLst>
          </p:cNvPr>
          <p:cNvSpPr txBox="1"/>
          <p:nvPr/>
        </p:nvSpPr>
        <p:spPr>
          <a:xfrm>
            <a:off x="2898577" y="1360890"/>
            <a:ext cx="1663956" cy="261610"/>
          </a:xfrm>
          <a:prstGeom prst="rect">
            <a:avLst/>
          </a:prstGeom>
          <a:noFill/>
        </p:spPr>
        <p:txBody>
          <a:bodyPr wrap="square" rtlCol="0">
            <a:spAutoFit/>
          </a:bodyPr>
          <a:lstStyle/>
          <a:p>
            <a:pPr algn="ctr"/>
            <a:r>
              <a:rPr lang="en-US" sz="1100" i="1" dirty="0"/>
              <a:t>(Relatively Permanent)</a:t>
            </a:r>
          </a:p>
        </p:txBody>
      </p:sp>
    </p:spTree>
    <p:extLst>
      <p:ext uri="{BB962C8B-B14F-4D97-AF65-F5344CB8AC3E}">
        <p14:creationId xmlns:p14="http://schemas.microsoft.com/office/powerpoint/2010/main" val="385764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A33B3844-3A05-4E14-A9D3-CDBEF1AC4993}"/>
              </a:ext>
            </a:extLst>
          </p:cNvPr>
          <p:cNvSpPr txBox="1"/>
          <p:nvPr/>
        </p:nvSpPr>
        <p:spPr>
          <a:xfrm>
            <a:off x="3557587" y="757238"/>
            <a:ext cx="1971675" cy="369332"/>
          </a:xfrm>
          <a:prstGeom prst="rect">
            <a:avLst/>
          </a:prstGeom>
          <a:noFill/>
        </p:spPr>
        <p:txBody>
          <a:bodyPr wrap="square" rtlCol="0">
            <a:spAutoFit/>
          </a:bodyPr>
          <a:lstStyle/>
          <a:p>
            <a:r>
              <a:rPr lang="en-US" dirty="0">
                <a:solidFill>
                  <a:schemeClr val="tx2"/>
                </a:solidFill>
              </a:rPr>
              <a:t>- Clean Water Rule</a:t>
            </a:r>
          </a:p>
        </p:txBody>
      </p:sp>
      <p:sp>
        <p:nvSpPr>
          <p:cNvPr id="3" name="TextBox 2">
            <a:extLst>
              <a:ext uri="{FF2B5EF4-FFF2-40B4-BE49-F238E27FC236}">
                <a16:creationId xmlns:a16="http://schemas.microsoft.com/office/drawing/2014/main" id="{03BA4151-83DF-AACA-7D8E-7A753EA10DA5}"/>
              </a:ext>
            </a:extLst>
          </p:cNvPr>
          <p:cNvSpPr txBox="1"/>
          <p:nvPr/>
        </p:nvSpPr>
        <p:spPr>
          <a:xfrm>
            <a:off x="7646480" y="298253"/>
            <a:ext cx="2402776" cy="523220"/>
          </a:xfrm>
          <a:prstGeom prst="rect">
            <a:avLst/>
          </a:prstGeom>
          <a:noFill/>
        </p:spPr>
        <p:txBody>
          <a:bodyPr wrap="square" rtlCol="0">
            <a:spAutoFit/>
          </a:bodyPr>
          <a:lstStyle/>
          <a:p>
            <a:pPr algn="ctr"/>
            <a:r>
              <a:rPr lang="en-US" sz="1400" dirty="0"/>
              <a:t>Issued August 28, 2015</a:t>
            </a:r>
          </a:p>
          <a:p>
            <a:pPr algn="ctr"/>
            <a:r>
              <a:rPr lang="en-US" sz="1400" dirty="0"/>
              <a:t>Repealed September 12, 2019</a:t>
            </a:r>
          </a:p>
        </p:txBody>
      </p:sp>
      <p:cxnSp>
        <p:nvCxnSpPr>
          <p:cNvPr id="5" name="Straight Connector 4">
            <a:extLst>
              <a:ext uri="{FF2B5EF4-FFF2-40B4-BE49-F238E27FC236}">
                <a16:creationId xmlns:a16="http://schemas.microsoft.com/office/drawing/2014/main" id="{3A1899ED-1D03-1266-ED39-033FC5064D8E}"/>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FD86EBB-74ED-52C4-2805-48B7E98D4D63}"/>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666597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197A229E-AE63-43A8-AF75-5971F351EFC3}"/>
              </a:ext>
            </a:extLst>
          </p:cNvPr>
          <p:cNvPicPr>
            <a:picLocks noChangeAspect="1"/>
          </p:cNvPicPr>
          <p:nvPr/>
        </p:nvPicPr>
        <p:blipFill rotWithShape="1">
          <a:blip r:embed="rId3">
            <a:extLst>
              <a:ext uri="{28A0092B-C50C-407E-A947-70E740481C1C}">
                <a14:useLocalDpi xmlns:a14="http://schemas.microsoft.com/office/drawing/2010/main" val="0"/>
              </a:ext>
            </a:extLst>
          </a:blip>
          <a:srcRect l="46935" t="16098" r="45404" b="77302"/>
          <a:stretch/>
        </p:blipFill>
        <p:spPr>
          <a:xfrm>
            <a:off x="5757654" y="1555957"/>
            <a:ext cx="700548" cy="412953"/>
          </a:xfrm>
          <a:prstGeom prst="rect">
            <a:avLst/>
          </a:prstGeom>
        </p:spPr>
      </p:pic>
      <p:sp>
        <p:nvSpPr>
          <p:cNvPr id="7" name="TextBox 6">
            <a:extLst>
              <a:ext uri="{FF2B5EF4-FFF2-40B4-BE49-F238E27FC236}">
                <a16:creationId xmlns:a16="http://schemas.microsoft.com/office/drawing/2014/main" id="{E490B7B2-1536-EDC9-3EE9-820157E355A4}"/>
              </a:ext>
            </a:extLst>
          </p:cNvPr>
          <p:cNvSpPr txBox="1"/>
          <p:nvPr/>
        </p:nvSpPr>
        <p:spPr>
          <a:xfrm>
            <a:off x="7242048" y="196835"/>
            <a:ext cx="3413760" cy="523220"/>
          </a:xfrm>
          <a:prstGeom prst="rect">
            <a:avLst/>
          </a:prstGeom>
          <a:noFill/>
        </p:spPr>
        <p:txBody>
          <a:bodyPr wrap="square" rtlCol="0">
            <a:spAutoFit/>
          </a:bodyPr>
          <a:lstStyle/>
          <a:p>
            <a:pPr algn="ctr"/>
            <a:r>
              <a:rPr lang="en-US" sz="1400" dirty="0"/>
              <a:t>Issued April 21, 2020</a:t>
            </a:r>
          </a:p>
          <a:p>
            <a:pPr algn="ctr"/>
            <a:r>
              <a:rPr lang="en-US" sz="1400" dirty="0"/>
              <a:t>Vacated August 30, 2021</a:t>
            </a:r>
          </a:p>
        </p:txBody>
      </p:sp>
      <p:cxnSp>
        <p:nvCxnSpPr>
          <p:cNvPr id="2" name="Straight Connector 1">
            <a:extLst>
              <a:ext uri="{FF2B5EF4-FFF2-40B4-BE49-F238E27FC236}">
                <a16:creationId xmlns:a16="http://schemas.microsoft.com/office/drawing/2014/main" id="{F3FC3D92-815F-DA6B-0160-82357DCBB049}"/>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067A951F-3B3C-92B2-69C8-640FF8D4EE04}"/>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460233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F3690FC-1919-43CD-90AD-65A66CCF1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511" y="2194"/>
            <a:ext cx="9144000" cy="6858000"/>
          </a:xfrm>
          <a:prstGeom prst="rect">
            <a:avLst/>
          </a:prstGeom>
        </p:spPr>
      </p:pic>
      <p:sp>
        <p:nvSpPr>
          <p:cNvPr id="5" name="TextBox 4">
            <a:extLst>
              <a:ext uri="{FF2B5EF4-FFF2-40B4-BE49-F238E27FC236}">
                <a16:creationId xmlns:a16="http://schemas.microsoft.com/office/drawing/2014/main" id="{75F9D590-9D5D-41E6-A727-79EDD41A9DB7}"/>
              </a:ext>
            </a:extLst>
          </p:cNvPr>
          <p:cNvSpPr txBox="1"/>
          <p:nvPr/>
        </p:nvSpPr>
        <p:spPr>
          <a:xfrm>
            <a:off x="4542219" y="6028156"/>
            <a:ext cx="5224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84E2D1-84FB-4884-950D-A6C9B8F0E3BE}"/>
              </a:ext>
            </a:extLst>
          </p:cNvPr>
          <p:cNvSpPr txBox="1"/>
          <p:nvPr/>
        </p:nvSpPr>
        <p:spPr>
          <a:xfrm>
            <a:off x="8587585" y="3515641"/>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1" name="TextBox 30">
            <a:extLst>
              <a:ext uri="{FF2B5EF4-FFF2-40B4-BE49-F238E27FC236}">
                <a16:creationId xmlns:a16="http://schemas.microsoft.com/office/drawing/2014/main" id="{619AB10B-0F5F-4D53-AA1D-9BD0398F6AFD}"/>
              </a:ext>
            </a:extLst>
          </p:cNvPr>
          <p:cNvSpPr txBox="1"/>
          <p:nvPr/>
        </p:nvSpPr>
        <p:spPr>
          <a:xfrm>
            <a:off x="7378828" y="1743929"/>
            <a:ext cx="477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35" name="TextBox 34">
            <a:extLst>
              <a:ext uri="{FF2B5EF4-FFF2-40B4-BE49-F238E27FC236}">
                <a16:creationId xmlns:a16="http://schemas.microsoft.com/office/drawing/2014/main" id="{7364B424-1648-4D8E-BDC5-5934EC494E6E}"/>
              </a:ext>
            </a:extLst>
          </p:cNvPr>
          <p:cNvSpPr txBox="1"/>
          <p:nvPr/>
        </p:nvSpPr>
        <p:spPr>
          <a:xfrm>
            <a:off x="7610241" y="3515640"/>
            <a:ext cx="635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3" name="TextBox 2">
            <a:extLst>
              <a:ext uri="{FF2B5EF4-FFF2-40B4-BE49-F238E27FC236}">
                <a16:creationId xmlns:a16="http://schemas.microsoft.com/office/drawing/2014/main" id="{B2B6F419-4AC3-4B69-A8F3-FADFA1971412}"/>
              </a:ext>
            </a:extLst>
          </p:cNvPr>
          <p:cNvSpPr txBox="1"/>
          <p:nvPr/>
        </p:nvSpPr>
        <p:spPr>
          <a:xfrm>
            <a:off x="1818531" y="748330"/>
            <a:ext cx="4765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AC669"/>
                </a:solidFill>
                <a:effectLst/>
                <a:uLnTx/>
                <a:uFillTx/>
                <a:latin typeface="Arial Black" panose="020B0A04020102020204" pitchFamily="34" charset="0"/>
                <a:ea typeface="+mn-ea"/>
                <a:cs typeface="+mn-cs"/>
              </a:rPr>
              <a:t>Biden EPA (Step 1) FINAL RULE</a:t>
            </a:r>
          </a:p>
        </p:txBody>
      </p:sp>
      <p:sp>
        <p:nvSpPr>
          <p:cNvPr id="38" name="TextBox 37">
            <a:extLst>
              <a:ext uri="{FF2B5EF4-FFF2-40B4-BE49-F238E27FC236}">
                <a16:creationId xmlns:a16="http://schemas.microsoft.com/office/drawing/2014/main" id="{683647EA-35B9-4C21-BB74-C99003D4BFE4}"/>
              </a:ext>
            </a:extLst>
          </p:cNvPr>
          <p:cNvSpPr txBox="1"/>
          <p:nvPr/>
        </p:nvSpPr>
        <p:spPr>
          <a:xfrm>
            <a:off x="5878504" y="4543388"/>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3" name="TextBox 42">
            <a:extLst>
              <a:ext uri="{FF2B5EF4-FFF2-40B4-BE49-F238E27FC236}">
                <a16:creationId xmlns:a16="http://schemas.microsoft.com/office/drawing/2014/main" id="{9DF40CA2-2134-420D-8046-B8AA93D8A0FB}"/>
              </a:ext>
            </a:extLst>
          </p:cNvPr>
          <p:cNvSpPr txBox="1"/>
          <p:nvPr/>
        </p:nvSpPr>
        <p:spPr>
          <a:xfrm>
            <a:off x="1736162" y="6172095"/>
            <a:ext cx="158701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*No categorical significant nexus determinations per preamble</a:t>
            </a:r>
          </a:p>
        </p:txBody>
      </p:sp>
      <p:sp>
        <p:nvSpPr>
          <p:cNvPr id="48" name="TextBox 47">
            <a:extLst>
              <a:ext uri="{FF2B5EF4-FFF2-40B4-BE49-F238E27FC236}">
                <a16:creationId xmlns:a16="http://schemas.microsoft.com/office/drawing/2014/main" id="{B235E1DF-1643-4E54-AE2F-E5132439A690}"/>
              </a:ext>
            </a:extLst>
          </p:cNvPr>
          <p:cNvSpPr txBox="1"/>
          <p:nvPr/>
        </p:nvSpPr>
        <p:spPr>
          <a:xfrm>
            <a:off x="7856300" y="4078489"/>
            <a:ext cx="484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cxnSp>
        <p:nvCxnSpPr>
          <p:cNvPr id="50" name="Straight Connector 49">
            <a:extLst>
              <a:ext uri="{FF2B5EF4-FFF2-40B4-BE49-F238E27FC236}">
                <a16:creationId xmlns:a16="http://schemas.microsoft.com/office/drawing/2014/main" id="{FBF0244D-DE59-49E0-BCAF-5A491DB40722}"/>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1E165612-3C00-4D06-BEDB-B98050C13D78}"/>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mc:AlternateContent xmlns:mc="http://schemas.openxmlformats.org/markup-compatibility/2006" xmlns:p14="http://schemas.microsoft.com/office/powerpoint/2010/main">
        <mc:Choice Requires="p14">
          <p:contentPart p14:bwMode="auto" r:id="rId4">
            <p14:nvContentPartPr>
              <p14:cNvPr id="16" name="Ink 15" hidden="1">
                <a:extLst>
                  <a:ext uri="{FF2B5EF4-FFF2-40B4-BE49-F238E27FC236}">
                    <a16:creationId xmlns:a16="http://schemas.microsoft.com/office/drawing/2014/main" id="{4EDDF716-D3BE-4085-89F8-6C7E44EA7AB9}"/>
                  </a:ext>
                </a:extLst>
              </p14:cNvPr>
              <p14:cNvContentPartPr/>
              <p14:nvPr/>
            </p14:nvContentPartPr>
            <p14:xfrm>
              <a:off x="2873445" y="4129564"/>
              <a:ext cx="471600" cy="360"/>
            </p14:xfrm>
          </p:contentPart>
        </mc:Choice>
        <mc:Fallback xmlns="">
          <p:pic>
            <p:nvPicPr>
              <p:cNvPr id="16" name="Ink 15" hidden="1">
                <a:extLst>
                  <a:ext uri="{FF2B5EF4-FFF2-40B4-BE49-F238E27FC236}">
                    <a16:creationId xmlns:a16="http://schemas.microsoft.com/office/drawing/2014/main" id="{4EDDF716-D3BE-4085-89F8-6C7E44EA7AB9}"/>
                  </a:ext>
                </a:extLst>
              </p:cNvPr>
              <p:cNvPicPr/>
              <p:nvPr/>
            </p:nvPicPr>
            <p:blipFill>
              <a:blip r:embed="rId6"/>
              <a:stretch>
                <a:fillRect/>
              </a:stretch>
            </p:blipFill>
            <p:spPr>
              <a:xfrm>
                <a:off x="2819445" y="4021564"/>
                <a:ext cx="579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9" name="Ink 48" hidden="1">
                <a:extLst>
                  <a:ext uri="{FF2B5EF4-FFF2-40B4-BE49-F238E27FC236}">
                    <a16:creationId xmlns:a16="http://schemas.microsoft.com/office/drawing/2014/main" id="{76A890DF-63CE-4172-A567-9EBA4393E09B}"/>
                  </a:ext>
                </a:extLst>
              </p14:cNvPr>
              <p14:cNvContentPartPr/>
              <p14:nvPr/>
            </p14:nvContentPartPr>
            <p14:xfrm>
              <a:off x="9392229" y="2236708"/>
              <a:ext cx="360" cy="360"/>
            </p14:xfrm>
          </p:contentPart>
        </mc:Choice>
        <mc:Fallback xmlns="">
          <p:pic>
            <p:nvPicPr>
              <p:cNvPr id="49" name="Ink 48" hidden="1">
                <a:extLst>
                  <a:ext uri="{FF2B5EF4-FFF2-40B4-BE49-F238E27FC236}">
                    <a16:creationId xmlns:a16="http://schemas.microsoft.com/office/drawing/2014/main" id="{76A890DF-63CE-4172-A567-9EBA4393E09B}"/>
                  </a:ext>
                </a:extLst>
              </p:cNvPr>
              <p:cNvPicPr/>
              <p:nvPr/>
            </p:nvPicPr>
            <p:blipFill>
              <a:blip r:embed="rId8"/>
              <a:stretch>
                <a:fillRect/>
              </a:stretch>
            </p:blipFill>
            <p:spPr>
              <a:xfrm>
                <a:off x="9338229" y="21287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1" name="Ink 50" hidden="1">
                <a:extLst>
                  <a:ext uri="{FF2B5EF4-FFF2-40B4-BE49-F238E27FC236}">
                    <a16:creationId xmlns:a16="http://schemas.microsoft.com/office/drawing/2014/main" id="{9F4EE57F-0B8D-4EBE-80EC-C691CCAE9217}"/>
                  </a:ext>
                </a:extLst>
              </p14:cNvPr>
              <p14:cNvContentPartPr/>
              <p14:nvPr/>
            </p14:nvContentPartPr>
            <p14:xfrm>
              <a:off x="9365589" y="2236708"/>
              <a:ext cx="360" cy="360"/>
            </p14:xfrm>
          </p:contentPart>
        </mc:Choice>
        <mc:Fallback xmlns="">
          <p:pic>
            <p:nvPicPr>
              <p:cNvPr id="51" name="Ink 50" hidden="1">
                <a:extLst>
                  <a:ext uri="{FF2B5EF4-FFF2-40B4-BE49-F238E27FC236}">
                    <a16:creationId xmlns:a16="http://schemas.microsoft.com/office/drawing/2014/main" id="{9F4EE57F-0B8D-4EBE-80EC-C691CCAE9217}"/>
                  </a:ext>
                </a:extLst>
              </p:cNvPr>
              <p:cNvPicPr/>
              <p:nvPr/>
            </p:nvPicPr>
            <p:blipFill>
              <a:blip r:embed="rId8"/>
              <a:stretch>
                <a:fillRect/>
              </a:stretch>
            </p:blipFill>
            <p:spPr>
              <a:xfrm>
                <a:off x="9311589" y="21287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6" name="Ink 55" hidden="1">
                <a:extLst>
                  <a:ext uri="{FF2B5EF4-FFF2-40B4-BE49-F238E27FC236}">
                    <a16:creationId xmlns:a16="http://schemas.microsoft.com/office/drawing/2014/main" id="{D0F6DA13-CDE6-4747-A918-03A1D658F396}"/>
                  </a:ext>
                </a:extLst>
              </p14:cNvPr>
              <p14:cNvContentPartPr/>
              <p14:nvPr/>
            </p14:nvContentPartPr>
            <p14:xfrm>
              <a:off x="9303309" y="2219068"/>
              <a:ext cx="360" cy="360"/>
            </p14:xfrm>
          </p:contentPart>
        </mc:Choice>
        <mc:Fallback xmlns="">
          <p:pic>
            <p:nvPicPr>
              <p:cNvPr id="56" name="Ink 55" hidden="1">
                <a:extLst>
                  <a:ext uri="{FF2B5EF4-FFF2-40B4-BE49-F238E27FC236}">
                    <a16:creationId xmlns:a16="http://schemas.microsoft.com/office/drawing/2014/main" id="{D0F6DA13-CDE6-4747-A918-03A1D658F396}"/>
                  </a:ext>
                </a:extLst>
              </p:cNvPr>
              <p:cNvPicPr/>
              <p:nvPr/>
            </p:nvPicPr>
            <p:blipFill>
              <a:blip r:embed="rId8"/>
              <a:stretch>
                <a:fillRect/>
              </a:stretch>
            </p:blipFill>
            <p:spPr>
              <a:xfrm>
                <a:off x="9249309" y="2111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7" name="Ink 56" hidden="1">
                <a:extLst>
                  <a:ext uri="{FF2B5EF4-FFF2-40B4-BE49-F238E27FC236}">
                    <a16:creationId xmlns:a16="http://schemas.microsoft.com/office/drawing/2014/main" id="{05B12E52-D76A-4A85-B1D5-3F7B15D87C77}"/>
                  </a:ext>
                </a:extLst>
              </p14:cNvPr>
              <p14:cNvContentPartPr/>
              <p14:nvPr/>
            </p14:nvContentPartPr>
            <p14:xfrm>
              <a:off x="9303309" y="2219068"/>
              <a:ext cx="360" cy="360"/>
            </p14:xfrm>
          </p:contentPart>
        </mc:Choice>
        <mc:Fallback xmlns="">
          <p:pic>
            <p:nvPicPr>
              <p:cNvPr id="57" name="Ink 56" hidden="1">
                <a:extLst>
                  <a:ext uri="{FF2B5EF4-FFF2-40B4-BE49-F238E27FC236}">
                    <a16:creationId xmlns:a16="http://schemas.microsoft.com/office/drawing/2014/main" id="{05B12E52-D76A-4A85-B1D5-3F7B15D87C77}"/>
                  </a:ext>
                </a:extLst>
              </p:cNvPr>
              <p:cNvPicPr/>
              <p:nvPr/>
            </p:nvPicPr>
            <p:blipFill>
              <a:blip r:embed="rId8"/>
              <a:stretch>
                <a:fillRect/>
              </a:stretch>
            </p:blipFill>
            <p:spPr>
              <a:xfrm>
                <a:off x="9249309" y="2111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8" name="Ink 57" hidden="1">
                <a:extLst>
                  <a:ext uri="{FF2B5EF4-FFF2-40B4-BE49-F238E27FC236}">
                    <a16:creationId xmlns:a16="http://schemas.microsoft.com/office/drawing/2014/main" id="{F3D5D1CE-B64D-47B4-841D-5A6F99BD683D}"/>
                  </a:ext>
                </a:extLst>
              </p14:cNvPr>
              <p14:cNvContentPartPr/>
              <p14:nvPr/>
            </p14:nvContentPartPr>
            <p14:xfrm>
              <a:off x="9259389" y="2210428"/>
              <a:ext cx="360" cy="360"/>
            </p14:xfrm>
          </p:contentPart>
        </mc:Choice>
        <mc:Fallback xmlns="">
          <p:pic>
            <p:nvPicPr>
              <p:cNvPr id="58" name="Ink 57" hidden="1">
                <a:extLst>
                  <a:ext uri="{FF2B5EF4-FFF2-40B4-BE49-F238E27FC236}">
                    <a16:creationId xmlns:a16="http://schemas.microsoft.com/office/drawing/2014/main" id="{F3D5D1CE-B64D-47B4-841D-5A6F99BD683D}"/>
                  </a:ext>
                </a:extLst>
              </p:cNvPr>
              <p:cNvPicPr/>
              <p:nvPr/>
            </p:nvPicPr>
            <p:blipFill>
              <a:blip r:embed="rId8"/>
              <a:stretch>
                <a:fillRect/>
              </a:stretch>
            </p:blipFill>
            <p:spPr>
              <a:xfrm>
                <a:off x="9205389" y="21024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9" name="Ink 58" hidden="1">
                <a:extLst>
                  <a:ext uri="{FF2B5EF4-FFF2-40B4-BE49-F238E27FC236}">
                    <a16:creationId xmlns:a16="http://schemas.microsoft.com/office/drawing/2014/main" id="{A78937F9-80E8-4620-BDB3-AE13066D98CC}"/>
                  </a:ext>
                </a:extLst>
              </p14:cNvPr>
              <p14:cNvContentPartPr/>
              <p14:nvPr/>
            </p14:nvContentPartPr>
            <p14:xfrm>
              <a:off x="9288367" y="2210428"/>
              <a:ext cx="360" cy="360"/>
            </p14:xfrm>
          </p:contentPart>
        </mc:Choice>
        <mc:Fallback xmlns="">
          <p:pic>
            <p:nvPicPr>
              <p:cNvPr id="59" name="Ink 58" hidden="1">
                <a:extLst>
                  <a:ext uri="{FF2B5EF4-FFF2-40B4-BE49-F238E27FC236}">
                    <a16:creationId xmlns:a16="http://schemas.microsoft.com/office/drawing/2014/main" id="{A78937F9-80E8-4620-BDB3-AE13066D98CC}"/>
                  </a:ext>
                </a:extLst>
              </p:cNvPr>
              <p:cNvPicPr/>
              <p:nvPr/>
            </p:nvPicPr>
            <p:blipFill>
              <a:blip r:embed="rId8"/>
              <a:stretch>
                <a:fillRect/>
              </a:stretch>
            </p:blipFill>
            <p:spPr>
              <a:xfrm>
                <a:off x="9234367" y="21024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0" name="Ink 59" hidden="1">
                <a:extLst>
                  <a:ext uri="{FF2B5EF4-FFF2-40B4-BE49-F238E27FC236}">
                    <a16:creationId xmlns:a16="http://schemas.microsoft.com/office/drawing/2014/main" id="{431D6999-172B-4D00-AB00-75BB95B4439B}"/>
                  </a:ext>
                </a:extLst>
              </p14:cNvPr>
              <p14:cNvContentPartPr/>
              <p14:nvPr/>
            </p14:nvContentPartPr>
            <p14:xfrm>
              <a:off x="9392229" y="2181268"/>
              <a:ext cx="68400" cy="30960"/>
            </p14:xfrm>
          </p:contentPart>
        </mc:Choice>
        <mc:Fallback xmlns="">
          <p:pic>
            <p:nvPicPr>
              <p:cNvPr id="60" name="Ink 59" hidden="1">
                <a:extLst>
                  <a:ext uri="{FF2B5EF4-FFF2-40B4-BE49-F238E27FC236}">
                    <a16:creationId xmlns:a16="http://schemas.microsoft.com/office/drawing/2014/main" id="{431D6999-172B-4D00-AB00-75BB95B4439B}"/>
                  </a:ext>
                </a:extLst>
              </p:cNvPr>
              <p:cNvPicPr/>
              <p:nvPr/>
            </p:nvPicPr>
            <p:blipFill>
              <a:blip r:embed="rId15"/>
              <a:stretch>
                <a:fillRect/>
              </a:stretch>
            </p:blipFill>
            <p:spPr>
              <a:xfrm>
                <a:off x="9338512" y="2073268"/>
                <a:ext cx="175476"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1" name="Ink 60" hidden="1">
                <a:extLst>
                  <a:ext uri="{FF2B5EF4-FFF2-40B4-BE49-F238E27FC236}">
                    <a16:creationId xmlns:a16="http://schemas.microsoft.com/office/drawing/2014/main" id="{7B69CA1C-4B1A-411D-ADE9-29B3634B6F1D}"/>
                  </a:ext>
                </a:extLst>
              </p14:cNvPr>
              <p14:cNvContentPartPr/>
              <p14:nvPr/>
            </p14:nvContentPartPr>
            <p14:xfrm>
              <a:off x="9525429" y="2147788"/>
              <a:ext cx="360" cy="360"/>
            </p14:xfrm>
          </p:contentPart>
        </mc:Choice>
        <mc:Fallback xmlns="">
          <p:pic>
            <p:nvPicPr>
              <p:cNvPr id="61" name="Ink 60" hidden="1">
                <a:extLst>
                  <a:ext uri="{FF2B5EF4-FFF2-40B4-BE49-F238E27FC236}">
                    <a16:creationId xmlns:a16="http://schemas.microsoft.com/office/drawing/2014/main" id="{7B69CA1C-4B1A-411D-ADE9-29B3634B6F1D}"/>
                  </a:ext>
                </a:extLst>
              </p:cNvPr>
              <p:cNvPicPr/>
              <p:nvPr/>
            </p:nvPicPr>
            <p:blipFill>
              <a:blip r:embed="rId8"/>
              <a:stretch>
                <a:fillRect/>
              </a:stretch>
            </p:blipFill>
            <p:spPr>
              <a:xfrm>
                <a:off x="9471429" y="2039788"/>
                <a:ext cx="108000" cy="216000"/>
              </a:xfrm>
              <a:prstGeom prst="rect">
                <a:avLst/>
              </a:prstGeom>
            </p:spPr>
          </p:pic>
        </mc:Fallback>
      </mc:AlternateContent>
      <p:sp>
        <p:nvSpPr>
          <p:cNvPr id="13" name="TextBox 12">
            <a:extLst>
              <a:ext uri="{FF2B5EF4-FFF2-40B4-BE49-F238E27FC236}">
                <a16:creationId xmlns:a16="http://schemas.microsoft.com/office/drawing/2014/main" id="{33848EF1-864D-422B-CA65-B0734F928940}"/>
              </a:ext>
            </a:extLst>
          </p:cNvPr>
          <p:cNvSpPr txBox="1"/>
          <p:nvPr/>
        </p:nvSpPr>
        <p:spPr>
          <a:xfrm>
            <a:off x="8740832" y="4232378"/>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62" name="TextBox 61">
            <a:extLst>
              <a:ext uri="{FF2B5EF4-FFF2-40B4-BE49-F238E27FC236}">
                <a16:creationId xmlns:a16="http://schemas.microsoft.com/office/drawing/2014/main" id="{3F880EE0-C61B-9D4C-26D7-7850EE8B2640}"/>
              </a:ext>
            </a:extLst>
          </p:cNvPr>
          <p:cNvSpPr txBox="1"/>
          <p:nvPr/>
        </p:nvSpPr>
        <p:spPr>
          <a:xfrm>
            <a:off x="3574455" y="2716134"/>
            <a:ext cx="840698" cy="523220"/>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  (</a:t>
            </a:r>
            <a:r>
              <a:rPr lang="en-US" sz="1400" dirty="0">
                <a:solidFill>
                  <a:prstClr val="black"/>
                </a:solidFill>
              </a:rPr>
              <a:t>3ii) or NJD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Multiplication Sign 62">
            <a:extLst>
              <a:ext uri="{FF2B5EF4-FFF2-40B4-BE49-F238E27FC236}">
                <a16:creationId xmlns:a16="http://schemas.microsoft.com/office/drawing/2014/main" id="{840A1D75-17D7-E6FF-C1CC-D8FAE5E349F9}"/>
              </a:ext>
            </a:extLst>
          </p:cNvPr>
          <p:cNvSpPr/>
          <p:nvPr/>
        </p:nvSpPr>
        <p:spPr>
          <a:xfrm>
            <a:off x="1712267" y="4906094"/>
            <a:ext cx="1467440" cy="139624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E5F1D33C-DA78-0780-2747-4A6AFC5800CB}"/>
              </a:ext>
            </a:extLst>
          </p:cNvPr>
          <p:cNvPicPr>
            <a:picLocks noChangeAspect="1"/>
          </p:cNvPicPr>
          <p:nvPr/>
        </p:nvPicPr>
        <p:blipFill rotWithShape="1">
          <a:blip r:embed="rId17"/>
          <a:srcRect t="23337"/>
          <a:stretch/>
        </p:blipFill>
        <p:spPr>
          <a:xfrm>
            <a:off x="7058636" y="2994584"/>
            <a:ext cx="771633" cy="262914"/>
          </a:xfrm>
          <a:prstGeom prst="rect">
            <a:avLst/>
          </a:prstGeom>
        </p:spPr>
      </p:pic>
      <p:sp>
        <p:nvSpPr>
          <p:cNvPr id="20" name="TextBox 19">
            <a:extLst>
              <a:ext uri="{FF2B5EF4-FFF2-40B4-BE49-F238E27FC236}">
                <a16:creationId xmlns:a16="http://schemas.microsoft.com/office/drawing/2014/main" id="{BF8644C1-7F9D-9961-FD5B-E702596B1FBC}"/>
              </a:ext>
            </a:extLst>
          </p:cNvPr>
          <p:cNvSpPr txBox="1"/>
          <p:nvPr/>
        </p:nvSpPr>
        <p:spPr>
          <a:xfrm>
            <a:off x="4417060" y="5412613"/>
            <a:ext cx="7058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BFD77AA-D7BE-0ACC-41C0-CCEF72D0122C}"/>
              </a:ext>
            </a:extLst>
          </p:cNvPr>
          <p:cNvSpPr txBox="1"/>
          <p:nvPr/>
        </p:nvSpPr>
        <p:spPr>
          <a:xfrm>
            <a:off x="6559067" y="6479448"/>
            <a:ext cx="5385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D84C7F1-9FA7-099C-1638-52DB23AF6795}"/>
              </a:ext>
            </a:extLst>
          </p:cNvPr>
          <p:cNvSpPr txBox="1"/>
          <p:nvPr/>
        </p:nvSpPr>
        <p:spPr>
          <a:xfrm>
            <a:off x="6737189" y="6088699"/>
            <a:ext cx="522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905DEC6-94F9-65FA-1B91-3834DDE3ADF0}"/>
              </a:ext>
            </a:extLst>
          </p:cNvPr>
          <p:cNvSpPr txBox="1"/>
          <p:nvPr/>
        </p:nvSpPr>
        <p:spPr>
          <a:xfrm>
            <a:off x="5128293" y="4389499"/>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7" name="TextBox 6">
            <a:extLst>
              <a:ext uri="{FF2B5EF4-FFF2-40B4-BE49-F238E27FC236}">
                <a16:creationId xmlns:a16="http://schemas.microsoft.com/office/drawing/2014/main" id="{22E4678E-6C87-EEF1-FF6B-646CA915B38D}"/>
              </a:ext>
            </a:extLst>
          </p:cNvPr>
          <p:cNvSpPr txBox="1"/>
          <p:nvPr/>
        </p:nvSpPr>
        <p:spPr>
          <a:xfrm>
            <a:off x="7530611" y="4997319"/>
            <a:ext cx="484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11" name="TextBox 10">
            <a:extLst>
              <a:ext uri="{FF2B5EF4-FFF2-40B4-BE49-F238E27FC236}">
                <a16:creationId xmlns:a16="http://schemas.microsoft.com/office/drawing/2014/main" id="{2F84F63C-EF0E-C362-C46F-D9586ECC7B54}"/>
              </a:ext>
            </a:extLst>
          </p:cNvPr>
          <p:cNvSpPr txBox="1"/>
          <p:nvPr/>
        </p:nvSpPr>
        <p:spPr>
          <a:xfrm>
            <a:off x="6460870" y="4329642"/>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15" name="TextBox 14">
            <a:extLst>
              <a:ext uri="{FF2B5EF4-FFF2-40B4-BE49-F238E27FC236}">
                <a16:creationId xmlns:a16="http://schemas.microsoft.com/office/drawing/2014/main" id="{1D3DBCC3-35AD-C630-A8AE-9556677D8DDB}"/>
              </a:ext>
            </a:extLst>
          </p:cNvPr>
          <p:cNvSpPr txBox="1"/>
          <p:nvPr/>
        </p:nvSpPr>
        <p:spPr>
          <a:xfrm>
            <a:off x="5141561" y="3006091"/>
            <a:ext cx="9794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40" name="TextBox 39">
            <a:extLst>
              <a:ext uri="{FF2B5EF4-FFF2-40B4-BE49-F238E27FC236}">
                <a16:creationId xmlns:a16="http://schemas.microsoft.com/office/drawing/2014/main" id="{AD8EEA0B-704B-CDDA-193C-7B41CCF2B362}"/>
              </a:ext>
            </a:extLst>
          </p:cNvPr>
          <p:cNvSpPr txBox="1"/>
          <p:nvPr/>
        </p:nvSpPr>
        <p:spPr>
          <a:xfrm>
            <a:off x="6682903" y="2946962"/>
            <a:ext cx="635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2" name="TextBox 1">
            <a:extLst>
              <a:ext uri="{FF2B5EF4-FFF2-40B4-BE49-F238E27FC236}">
                <a16:creationId xmlns:a16="http://schemas.microsoft.com/office/drawing/2014/main" id="{9248F82A-EAAC-3066-06CB-E0F0DEE0505C}"/>
              </a:ext>
            </a:extLst>
          </p:cNvPr>
          <p:cNvSpPr txBox="1"/>
          <p:nvPr/>
        </p:nvSpPr>
        <p:spPr>
          <a:xfrm>
            <a:off x="4603904" y="1788461"/>
            <a:ext cx="918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4" name="TextBox 3">
            <a:extLst>
              <a:ext uri="{FF2B5EF4-FFF2-40B4-BE49-F238E27FC236}">
                <a16:creationId xmlns:a16="http://schemas.microsoft.com/office/drawing/2014/main" id="{147D947A-FA94-4D30-57BF-520A901C6A07}"/>
              </a:ext>
            </a:extLst>
          </p:cNvPr>
          <p:cNvSpPr txBox="1"/>
          <p:nvPr/>
        </p:nvSpPr>
        <p:spPr>
          <a:xfrm>
            <a:off x="4260204" y="4412749"/>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8" name="TextBox 7">
            <a:extLst>
              <a:ext uri="{FF2B5EF4-FFF2-40B4-BE49-F238E27FC236}">
                <a16:creationId xmlns:a16="http://schemas.microsoft.com/office/drawing/2014/main" id="{BF946020-D56C-D3D5-6C7B-9FB6A7F744D6}"/>
              </a:ext>
            </a:extLst>
          </p:cNvPr>
          <p:cNvSpPr txBox="1"/>
          <p:nvPr/>
        </p:nvSpPr>
        <p:spPr>
          <a:xfrm>
            <a:off x="5920756" y="1609120"/>
            <a:ext cx="741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12" name="TextBox 11">
            <a:extLst>
              <a:ext uri="{FF2B5EF4-FFF2-40B4-BE49-F238E27FC236}">
                <a16:creationId xmlns:a16="http://schemas.microsoft.com/office/drawing/2014/main" id="{BB149308-5258-4225-3DF4-B07021690252}"/>
              </a:ext>
            </a:extLst>
          </p:cNvPr>
          <p:cNvSpPr txBox="1"/>
          <p:nvPr/>
        </p:nvSpPr>
        <p:spPr>
          <a:xfrm>
            <a:off x="4414105" y="2367440"/>
            <a:ext cx="4500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18" name="TextBox 17">
            <a:extLst>
              <a:ext uri="{FF2B5EF4-FFF2-40B4-BE49-F238E27FC236}">
                <a16:creationId xmlns:a16="http://schemas.microsoft.com/office/drawing/2014/main" id="{CF0B93B4-1917-C766-3F7B-4A222383ECFB}"/>
              </a:ext>
            </a:extLst>
          </p:cNvPr>
          <p:cNvSpPr txBox="1"/>
          <p:nvPr/>
        </p:nvSpPr>
        <p:spPr>
          <a:xfrm>
            <a:off x="4938156" y="3434181"/>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p>
        </p:txBody>
      </p:sp>
      <p:sp>
        <p:nvSpPr>
          <p:cNvPr id="19" name="TextBox 18">
            <a:extLst>
              <a:ext uri="{FF2B5EF4-FFF2-40B4-BE49-F238E27FC236}">
                <a16:creationId xmlns:a16="http://schemas.microsoft.com/office/drawing/2014/main" id="{A66B16DD-0864-814F-5DE1-BF77254892D0}"/>
              </a:ext>
            </a:extLst>
          </p:cNvPr>
          <p:cNvSpPr txBox="1"/>
          <p:nvPr/>
        </p:nvSpPr>
        <p:spPr>
          <a:xfrm>
            <a:off x="6419205" y="2687456"/>
            <a:ext cx="635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21" name="TextBox 20">
            <a:extLst>
              <a:ext uri="{FF2B5EF4-FFF2-40B4-BE49-F238E27FC236}">
                <a16:creationId xmlns:a16="http://schemas.microsoft.com/office/drawing/2014/main" id="{A4801AAB-AFDC-4711-E9C1-4383F36D6B16}"/>
              </a:ext>
            </a:extLst>
          </p:cNvPr>
          <p:cNvSpPr txBox="1"/>
          <p:nvPr/>
        </p:nvSpPr>
        <p:spPr>
          <a:xfrm>
            <a:off x="5519825" y="2521229"/>
            <a:ext cx="9670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24" name="TextBox 23">
            <a:extLst>
              <a:ext uri="{FF2B5EF4-FFF2-40B4-BE49-F238E27FC236}">
                <a16:creationId xmlns:a16="http://schemas.microsoft.com/office/drawing/2014/main" id="{8B3E3771-5FF6-F5FF-92CF-86CEFB325128}"/>
              </a:ext>
            </a:extLst>
          </p:cNvPr>
          <p:cNvSpPr txBox="1"/>
          <p:nvPr/>
        </p:nvSpPr>
        <p:spPr>
          <a:xfrm>
            <a:off x="4791410" y="4743623"/>
            <a:ext cx="8484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B5D7CC72-8B83-ADEC-D2B3-415E6BA2A70A}"/>
              </a:ext>
            </a:extLst>
          </p:cNvPr>
          <p:cNvCxnSpPr>
            <a:cxnSpLocks/>
          </p:cNvCxnSpPr>
          <p:nvPr/>
        </p:nvCxnSpPr>
        <p:spPr>
          <a:xfrm flipV="1">
            <a:off x="3806819" y="3598304"/>
            <a:ext cx="118661" cy="164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A2E44CB-6AA6-4AAD-1F68-3586FB296B5A}"/>
              </a:ext>
            </a:extLst>
          </p:cNvPr>
          <p:cNvSpPr txBox="1"/>
          <p:nvPr/>
        </p:nvSpPr>
        <p:spPr>
          <a:xfrm>
            <a:off x="9273328" y="1535793"/>
            <a:ext cx="5778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33" name="TextBox 32">
            <a:extLst>
              <a:ext uri="{FF2B5EF4-FFF2-40B4-BE49-F238E27FC236}">
                <a16:creationId xmlns:a16="http://schemas.microsoft.com/office/drawing/2014/main" id="{B8DB2F5A-0992-814A-4259-DAB64086B708}"/>
              </a:ext>
            </a:extLst>
          </p:cNvPr>
          <p:cNvSpPr txBox="1"/>
          <p:nvPr/>
        </p:nvSpPr>
        <p:spPr>
          <a:xfrm>
            <a:off x="2437159" y="4367028"/>
            <a:ext cx="521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grpSp>
        <p:nvGrpSpPr>
          <p:cNvPr id="39" name="Group 38">
            <a:extLst>
              <a:ext uri="{FF2B5EF4-FFF2-40B4-BE49-F238E27FC236}">
                <a16:creationId xmlns:a16="http://schemas.microsoft.com/office/drawing/2014/main" id="{FD72E029-8018-FA0C-E888-0B14556ECA09}"/>
              </a:ext>
            </a:extLst>
          </p:cNvPr>
          <p:cNvGrpSpPr/>
          <p:nvPr/>
        </p:nvGrpSpPr>
        <p:grpSpPr>
          <a:xfrm>
            <a:off x="-24258" y="250267"/>
            <a:ext cx="1711945" cy="6225621"/>
            <a:chOff x="-62758" y="250267"/>
            <a:chExt cx="1711945" cy="6225621"/>
          </a:xfrm>
        </p:grpSpPr>
        <p:sp>
          <p:nvSpPr>
            <p:cNvPr id="6" name="TextBox 5">
              <a:extLst>
                <a:ext uri="{FF2B5EF4-FFF2-40B4-BE49-F238E27FC236}">
                  <a16:creationId xmlns:a16="http://schemas.microsoft.com/office/drawing/2014/main" id="{413307E6-4B38-4D35-9637-35284EEE86C0}"/>
                </a:ext>
              </a:extLst>
            </p:cNvPr>
            <p:cNvSpPr txBox="1"/>
            <p:nvPr/>
          </p:nvSpPr>
          <p:spPr>
            <a:xfrm>
              <a:off x="-48008" y="250267"/>
              <a:ext cx="15239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6600"/>
                  </a:solidFill>
                  <a:effectLst/>
                  <a:uLnTx/>
                  <a:uFillTx/>
                  <a:latin typeface="Calibri" panose="020F0502020204030204"/>
                  <a:ea typeface="+mn-ea"/>
                  <a:cs typeface="+mn-cs"/>
                </a:rPr>
                <a:t>Paragraph (a) includes: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(1) (i) Traditional Navigable Waters, (ii) Territorial Seas, (iii) Interstate Waters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1" name="TextBox 40">
              <a:extLst>
                <a:ext uri="{FF2B5EF4-FFF2-40B4-BE49-F238E27FC236}">
                  <a16:creationId xmlns:a16="http://schemas.microsoft.com/office/drawing/2014/main" id="{14E58123-3A6E-447F-8B13-98EE33EF0280}"/>
                </a:ext>
              </a:extLst>
            </p:cNvPr>
            <p:cNvSpPr txBox="1"/>
            <p:nvPr/>
          </p:nvSpPr>
          <p:spPr>
            <a:xfrm>
              <a:off x="-22915" y="2014590"/>
              <a:ext cx="14314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Tributaries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Calibri" panose="020F0502020204030204"/>
                </a:rPr>
                <a:t>of (1) or (2)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RP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(ii) SN</a:t>
              </a: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B1CBC87-9A99-4534-B6FA-BDCD73CEE8B2}"/>
                </a:ext>
              </a:extLst>
            </p:cNvPr>
            <p:cNvSpPr txBox="1"/>
            <p:nvPr/>
          </p:nvSpPr>
          <p:spPr>
            <a:xfrm>
              <a:off x="-33358" y="1517345"/>
              <a:ext cx="1564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 Impoundments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    of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WOTUS </a:t>
              </a:r>
            </a:p>
          </p:txBody>
        </p:sp>
        <p:sp>
          <p:nvSpPr>
            <p:cNvPr id="10" name="TextBox 9">
              <a:extLst>
                <a:ext uri="{FF2B5EF4-FFF2-40B4-BE49-F238E27FC236}">
                  <a16:creationId xmlns:a16="http://schemas.microsoft.com/office/drawing/2014/main" id="{33F1AE24-4D72-E4FE-E613-0EDB8927DA74}"/>
                </a:ext>
              </a:extLst>
            </p:cNvPr>
            <p:cNvSpPr txBox="1"/>
            <p:nvPr/>
          </p:nvSpPr>
          <p:spPr>
            <a:xfrm>
              <a:off x="-53395" y="5737224"/>
              <a:ext cx="1702582" cy="738664"/>
            </a:xfrm>
            <a:prstGeom prst="rect">
              <a:avLst/>
            </a:prstGeom>
            <a:noFill/>
          </p:spPr>
          <p:txBody>
            <a:bodyPr wrap="square" rtlCol="0">
              <a:spAutoFit/>
            </a:bodyPr>
            <a:lstStyle/>
            <a:p>
              <a:r>
                <a:rPr lang="en-US" sz="1050" b="1" dirty="0"/>
                <a:t>RP</a:t>
              </a:r>
              <a:r>
                <a:rPr lang="en-US" sz="1050" dirty="0"/>
                <a:t> = Relatively Permanent</a:t>
              </a:r>
            </a:p>
            <a:p>
              <a:r>
                <a:rPr lang="en-US" sz="1050" b="1" dirty="0"/>
                <a:t>SN</a:t>
              </a:r>
              <a:r>
                <a:rPr lang="en-US" sz="1050" dirty="0"/>
                <a:t> = Significant Nexus</a:t>
              </a:r>
            </a:p>
            <a:p>
              <a:r>
                <a:rPr lang="en-US" sz="1050" b="1" dirty="0"/>
                <a:t>CSC</a:t>
              </a:r>
              <a:r>
                <a:rPr lang="en-US" sz="1050" dirty="0"/>
                <a:t> = Continuous Surface Connection</a:t>
              </a:r>
            </a:p>
          </p:txBody>
        </p:sp>
        <p:sp>
          <p:nvSpPr>
            <p:cNvPr id="32" name="TextBox 31">
              <a:extLst>
                <a:ext uri="{FF2B5EF4-FFF2-40B4-BE49-F238E27FC236}">
                  <a16:creationId xmlns:a16="http://schemas.microsoft.com/office/drawing/2014/main" id="{DA840719-9A7A-E1D1-5978-412A4B5F9AAE}"/>
                </a:ext>
              </a:extLst>
            </p:cNvPr>
            <p:cNvSpPr txBox="1"/>
            <p:nvPr/>
          </p:nvSpPr>
          <p:spPr>
            <a:xfrm>
              <a:off x="-62758" y="2856801"/>
              <a:ext cx="17025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lang="en-US" sz="1200" b="1" dirty="0">
                  <a:solidFill>
                    <a:prstClr val="black"/>
                  </a:solidFill>
                  <a:latin typeface="Calibri" panose="020F0502020204030204"/>
                </a:rPr>
                <a:t>Wetlands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Calibri" panose="020F0502020204030204"/>
                </a:rPr>
                <a:t>(i)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Adjacent to (1)</a:t>
              </a:r>
            </a:p>
            <a:p>
              <a:pPr marL="171450" lvl="0" indent="-171450">
                <a:buFontTx/>
                <a:buChar char="-"/>
                <a:defRPr/>
              </a:pPr>
              <a:r>
                <a:rPr lang="en-US" sz="1200" dirty="0">
                  <a:solidFill>
                    <a:prstClr val="black"/>
                  </a:solidFill>
                  <a:latin typeface="Calibri" panose="020F0502020204030204"/>
                </a:rPr>
                <a:t>(ii) Adjacent to </a:t>
              </a:r>
              <a:r>
                <a:rPr lang="en-US" sz="1200" dirty="0">
                  <a:solidFill>
                    <a:prstClr val="black"/>
                  </a:solidFill>
                  <a:highlight>
                    <a:srgbClr val="FFFF00"/>
                  </a:highlight>
                </a:rPr>
                <a:t>RP</a:t>
              </a:r>
              <a:r>
                <a:rPr lang="en-US" sz="1200" dirty="0">
                  <a:solidFill>
                    <a:prstClr val="black"/>
                  </a:solidFill>
                </a:rPr>
                <a:t> </a:t>
              </a:r>
              <a:r>
                <a:rPr lang="en-US" sz="1200" dirty="0">
                  <a:solidFill>
                    <a:prstClr val="black"/>
                  </a:solidFill>
                  <a:latin typeface="Calibri" panose="020F0502020204030204"/>
                </a:rPr>
                <a:t>(2) or </a:t>
              </a:r>
              <a:r>
                <a:rPr lang="en-US" sz="1200" dirty="0">
                  <a:solidFill>
                    <a:prstClr val="black"/>
                  </a:solidFill>
                </a:rPr>
                <a:t>(3) </a:t>
              </a:r>
              <a:r>
                <a:rPr lang="en-US" sz="1200" dirty="0">
                  <a:solidFill>
                    <a:prstClr val="black"/>
                  </a:solidFill>
                  <a:latin typeface="Calibri" panose="020F0502020204030204"/>
                </a:rPr>
                <a:t>+ </a:t>
              </a:r>
              <a:r>
                <a:rPr lang="en-US" sz="1200" dirty="0">
                  <a:solidFill>
                    <a:prstClr val="black"/>
                  </a:solidFill>
                  <a:highlight>
                    <a:srgbClr val="FFFF00"/>
                  </a:highlight>
                  <a:latin typeface="Calibri" panose="020F0502020204030204"/>
                </a:rPr>
                <a:t>CSC</a:t>
              </a:r>
            </a:p>
            <a:p>
              <a:pPr marL="171450" indent="-171450">
                <a:buFontTx/>
                <a:buChar char="-"/>
                <a:defRPr/>
              </a:pPr>
              <a:r>
                <a:rPr lang="en-US" sz="1200" dirty="0">
                  <a:solidFill>
                    <a:prstClr val="black"/>
                  </a:solidFill>
                </a:rPr>
                <a:t>(iii) Adjacent to (2) </a:t>
              </a:r>
              <a:r>
                <a:rPr lang="en-US" sz="1200" dirty="0">
                  <a:solidFill>
                    <a:prstClr val="black"/>
                  </a:solidFill>
                  <a:latin typeface="Calibri" panose="020F0502020204030204"/>
                </a:rPr>
                <a:t>or </a:t>
              </a:r>
              <a:r>
                <a:rPr lang="en-US" sz="1200" dirty="0">
                  <a:solidFill>
                    <a:prstClr val="black"/>
                  </a:solidFill>
                </a:rPr>
                <a:t>(3) + </a:t>
              </a:r>
              <a:r>
                <a:rPr lang="en-US" sz="1200" dirty="0">
                  <a:solidFill>
                    <a:prstClr val="black"/>
                  </a:solidFill>
                  <a:highlight>
                    <a:srgbClr val="FFFF00"/>
                  </a:highlight>
                </a:rPr>
                <a:t>SN</a:t>
              </a:r>
            </a:p>
          </p:txBody>
        </p:sp>
        <p:sp>
          <p:nvSpPr>
            <p:cNvPr id="34" name="TextBox 33">
              <a:extLst>
                <a:ext uri="{FF2B5EF4-FFF2-40B4-BE49-F238E27FC236}">
                  <a16:creationId xmlns:a16="http://schemas.microsoft.com/office/drawing/2014/main" id="{541C8C0B-231A-A53C-E732-BD1C28580939}"/>
                </a:ext>
              </a:extLst>
            </p:cNvPr>
            <p:cNvSpPr txBox="1"/>
            <p:nvPr/>
          </p:nvSpPr>
          <p:spPr>
            <a:xfrm>
              <a:off x="-15806" y="4133588"/>
              <a:ext cx="14835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 Intrastate Lakes &amp; Ponds, Streams or Wetlands</a:t>
              </a:r>
              <a:endPar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prstClr val="black"/>
                  </a:solidFill>
                  <a:highlight>
                    <a:srgbClr val="FFFF00"/>
                  </a:highlight>
                  <a:latin typeface="Calibri" panose="020F0502020204030204"/>
                </a:rPr>
                <a:t>(i) RP + CSC to (1) or (3)(i)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prstClr val="black"/>
                  </a:solidFill>
                  <a:highlight>
                    <a:srgbClr val="FFFF00"/>
                  </a:highlight>
                  <a:latin typeface="Calibri" panose="020F0502020204030204"/>
                </a:rPr>
                <a:t>(ii) SN</a:t>
              </a:r>
              <a:endParaRPr kumimoji="0" lang="en-US"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EC7B457A-F69D-4AB0-6B15-B4E4FD261586}"/>
              </a:ext>
            </a:extLst>
          </p:cNvPr>
          <p:cNvSpPr txBox="1"/>
          <p:nvPr/>
        </p:nvSpPr>
        <p:spPr>
          <a:xfrm>
            <a:off x="8001075" y="1284573"/>
            <a:ext cx="709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37" name="TextBox 36">
            <a:extLst>
              <a:ext uri="{FF2B5EF4-FFF2-40B4-BE49-F238E27FC236}">
                <a16:creationId xmlns:a16="http://schemas.microsoft.com/office/drawing/2014/main" id="{246FA523-979A-4FBB-D8A6-28F7E5FF8EF1}"/>
              </a:ext>
            </a:extLst>
          </p:cNvPr>
          <p:cNvSpPr txBox="1"/>
          <p:nvPr/>
        </p:nvSpPr>
        <p:spPr>
          <a:xfrm>
            <a:off x="3463773" y="3720662"/>
            <a:ext cx="100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 (4iii), (5i) or (5ii)</a:t>
            </a:r>
          </a:p>
        </p:txBody>
      </p:sp>
      <p:sp>
        <p:nvSpPr>
          <p:cNvPr id="26" name="TextBox 25">
            <a:extLst>
              <a:ext uri="{FF2B5EF4-FFF2-40B4-BE49-F238E27FC236}">
                <a16:creationId xmlns:a16="http://schemas.microsoft.com/office/drawing/2014/main" id="{A3476CAD-6197-FDAD-095E-60483C2DF0C6}"/>
              </a:ext>
            </a:extLst>
          </p:cNvPr>
          <p:cNvSpPr txBox="1"/>
          <p:nvPr/>
        </p:nvSpPr>
        <p:spPr>
          <a:xfrm>
            <a:off x="7541630" y="1095045"/>
            <a:ext cx="967051" cy="307777"/>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44" name="TextBox 43">
            <a:extLst>
              <a:ext uri="{FF2B5EF4-FFF2-40B4-BE49-F238E27FC236}">
                <a16:creationId xmlns:a16="http://schemas.microsoft.com/office/drawing/2014/main" id="{0F24EA03-991E-CD54-F8AE-0DBEFAA1BBE5}"/>
              </a:ext>
            </a:extLst>
          </p:cNvPr>
          <p:cNvSpPr txBox="1"/>
          <p:nvPr/>
        </p:nvSpPr>
        <p:spPr>
          <a:xfrm>
            <a:off x="7776457" y="2096238"/>
            <a:ext cx="635968" cy="307777"/>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14" name="TextBox 13">
            <a:extLst>
              <a:ext uri="{FF2B5EF4-FFF2-40B4-BE49-F238E27FC236}">
                <a16:creationId xmlns:a16="http://schemas.microsoft.com/office/drawing/2014/main" id="{CE3DD610-FDCC-8847-989A-B03FDF40012B}"/>
              </a:ext>
            </a:extLst>
          </p:cNvPr>
          <p:cNvSpPr txBox="1"/>
          <p:nvPr/>
        </p:nvSpPr>
        <p:spPr>
          <a:xfrm>
            <a:off x="9632976" y="3982435"/>
            <a:ext cx="9221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28" name="TextBox 27">
            <a:extLst>
              <a:ext uri="{FF2B5EF4-FFF2-40B4-BE49-F238E27FC236}">
                <a16:creationId xmlns:a16="http://schemas.microsoft.com/office/drawing/2014/main" id="{F02591C0-FB5F-221E-7272-A4191488FCCD}"/>
              </a:ext>
            </a:extLst>
          </p:cNvPr>
          <p:cNvSpPr txBox="1"/>
          <p:nvPr/>
        </p:nvSpPr>
        <p:spPr>
          <a:xfrm>
            <a:off x="9208610" y="3470178"/>
            <a:ext cx="709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45" name="TextBox 44">
            <a:extLst>
              <a:ext uri="{FF2B5EF4-FFF2-40B4-BE49-F238E27FC236}">
                <a16:creationId xmlns:a16="http://schemas.microsoft.com/office/drawing/2014/main" id="{7160B512-B343-193B-E2C1-EA4F36AA7F1F}"/>
              </a:ext>
            </a:extLst>
          </p:cNvPr>
          <p:cNvSpPr txBox="1"/>
          <p:nvPr/>
        </p:nvSpPr>
        <p:spPr>
          <a:xfrm>
            <a:off x="9632976" y="4637419"/>
            <a:ext cx="709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22" name="TextBox 21">
            <a:extLst>
              <a:ext uri="{FF2B5EF4-FFF2-40B4-BE49-F238E27FC236}">
                <a16:creationId xmlns:a16="http://schemas.microsoft.com/office/drawing/2014/main" id="{F32C2010-EC7C-A68A-1088-693CCFC8D0CA}"/>
              </a:ext>
            </a:extLst>
          </p:cNvPr>
          <p:cNvSpPr txBox="1"/>
          <p:nvPr/>
        </p:nvSpPr>
        <p:spPr>
          <a:xfrm>
            <a:off x="7242048" y="196835"/>
            <a:ext cx="3413760" cy="523220"/>
          </a:xfrm>
          <a:prstGeom prst="rect">
            <a:avLst/>
          </a:prstGeom>
          <a:noFill/>
        </p:spPr>
        <p:txBody>
          <a:bodyPr wrap="square" rtlCol="0">
            <a:spAutoFit/>
          </a:bodyPr>
          <a:lstStyle/>
          <a:p>
            <a:pPr algn="ctr"/>
            <a:r>
              <a:rPr lang="en-US" sz="1400" dirty="0"/>
              <a:t>Issued January 18, 2023</a:t>
            </a:r>
          </a:p>
          <a:p>
            <a:pPr algn="ctr"/>
            <a:r>
              <a:rPr lang="en-US" sz="1400" i="1" dirty="0"/>
              <a:t>Currently under injunction in 27 states</a:t>
            </a:r>
          </a:p>
        </p:txBody>
      </p:sp>
    </p:spTree>
    <p:extLst>
      <p:ext uri="{BB962C8B-B14F-4D97-AF65-F5344CB8AC3E}">
        <p14:creationId xmlns:p14="http://schemas.microsoft.com/office/powerpoint/2010/main" val="56295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471C-0A96-66D6-BC11-71DE412C28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D84E67-CFD9-14FD-6B89-34C98D6F4D10}"/>
              </a:ext>
            </a:extLst>
          </p:cNvPr>
          <p:cNvSpPr>
            <a:spLocks noGrp="1"/>
          </p:cNvSpPr>
          <p:nvPr>
            <p:ph idx="1"/>
          </p:nvPr>
        </p:nvSpPr>
        <p:spPr/>
        <p:txBody>
          <a:bodyPr/>
          <a:lstStyle/>
          <a:p>
            <a:endParaRPr lang="en-US"/>
          </a:p>
        </p:txBody>
      </p:sp>
      <p:pic>
        <p:nvPicPr>
          <p:cNvPr id="2050" name="Picture 2" descr="All of Biden's executive orders, and other notable actions, so far - ABC  News">
            <a:extLst>
              <a:ext uri="{FF2B5EF4-FFF2-40B4-BE49-F238E27FC236}">
                <a16:creationId xmlns:a16="http://schemas.microsoft.com/office/drawing/2014/main" id="{09C27AF0-D27D-036A-7AC5-82BDF95CC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2D06163-A4FA-554E-4B97-C43C3520C110}"/>
              </a:ext>
            </a:extLst>
          </p:cNvPr>
          <p:cNvSpPr txBox="1">
            <a:spLocks/>
          </p:cNvSpPr>
          <p:nvPr/>
        </p:nvSpPr>
        <p:spPr>
          <a:xfrm>
            <a:off x="7498773" y="2176461"/>
            <a:ext cx="4274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38100" dist="38100" dir="2700000" algn="tl">
                    <a:srgbClr val="000000">
                      <a:alpha val="43137"/>
                    </a:srgbClr>
                  </a:outerShdw>
                </a:effectLst>
              </a:rPr>
              <a:t>2</a:t>
            </a:r>
            <a:r>
              <a:rPr lang="en-US" b="1" baseline="30000" dirty="0">
                <a:solidFill>
                  <a:schemeClr val="bg1"/>
                </a:solidFill>
                <a:effectLst>
                  <a:outerShdw blurRad="38100" dist="38100" dir="2700000" algn="tl">
                    <a:srgbClr val="000000">
                      <a:alpha val="43137"/>
                    </a:srgbClr>
                  </a:outerShdw>
                </a:effectLst>
              </a:rPr>
              <a:t>nd</a:t>
            </a:r>
            <a:r>
              <a:rPr lang="en-US" b="1" dirty="0">
                <a:solidFill>
                  <a:schemeClr val="bg1"/>
                </a:solidFill>
                <a:effectLst>
                  <a:outerShdw blurRad="38100" dist="38100" dir="2700000" algn="tl">
                    <a:srgbClr val="000000">
                      <a:alpha val="43137"/>
                    </a:srgbClr>
                  </a:outerShdw>
                </a:effectLst>
              </a:rPr>
              <a:t> Veto – WOTUS</a:t>
            </a:r>
          </a:p>
          <a:p>
            <a:pPr algn="ctr"/>
            <a:r>
              <a:rPr lang="en-US" b="1" dirty="0">
                <a:solidFill>
                  <a:schemeClr val="bg1"/>
                </a:solidFill>
                <a:effectLst>
                  <a:outerShdw blurRad="38100" dist="38100" dir="2700000" algn="tl">
                    <a:srgbClr val="000000">
                      <a:alpha val="43137"/>
                    </a:srgbClr>
                  </a:outerShdw>
                </a:effectLst>
              </a:rPr>
              <a:t>H.J. Res. 27</a:t>
            </a:r>
          </a:p>
        </p:txBody>
      </p:sp>
    </p:spTree>
    <p:extLst>
      <p:ext uri="{BB962C8B-B14F-4D97-AF65-F5344CB8AC3E}">
        <p14:creationId xmlns:p14="http://schemas.microsoft.com/office/powerpoint/2010/main" val="3416892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73F3-D5C7-8E4A-46EF-78469C0A6989}"/>
              </a:ext>
            </a:extLst>
          </p:cNvPr>
          <p:cNvSpPr>
            <a:spLocks noGrp="1"/>
          </p:cNvSpPr>
          <p:nvPr>
            <p:ph type="title"/>
          </p:nvPr>
        </p:nvSpPr>
        <p:spPr/>
        <p:txBody>
          <a:bodyPr/>
          <a:lstStyle/>
          <a:p>
            <a:pPr algn="ctr"/>
            <a:r>
              <a:rPr lang="en-US" b="1" dirty="0"/>
              <a:t>SCOTUS </a:t>
            </a:r>
            <a:r>
              <a:rPr lang="en-US" b="1" i="1" dirty="0"/>
              <a:t>Sackett vs. EPA</a:t>
            </a:r>
            <a:br>
              <a:rPr lang="en-US" dirty="0"/>
            </a:br>
            <a:r>
              <a:rPr lang="en-US" sz="2800" dirty="0"/>
              <a:t>Decided May 25, 2023</a:t>
            </a:r>
            <a:endParaRPr lang="en-US" dirty="0"/>
          </a:p>
        </p:txBody>
      </p:sp>
      <p:pic>
        <p:nvPicPr>
          <p:cNvPr id="4" name="Picture 3">
            <a:extLst>
              <a:ext uri="{FF2B5EF4-FFF2-40B4-BE49-F238E27FC236}">
                <a16:creationId xmlns:a16="http://schemas.microsoft.com/office/drawing/2014/main" id="{21C5CB0E-1BED-F0E5-FA78-3CF70C939B08}"/>
              </a:ext>
            </a:extLst>
          </p:cNvPr>
          <p:cNvPicPr>
            <a:picLocks noChangeAspect="1"/>
          </p:cNvPicPr>
          <p:nvPr/>
        </p:nvPicPr>
        <p:blipFill rotWithShape="1">
          <a:blip r:embed="rId2"/>
          <a:srcRect l="7423" t="50000" r="9331" b="5324"/>
          <a:stretch/>
        </p:blipFill>
        <p:spPr>
          <a:xfrm>
            <a:off x="225306" y="2033459"/>
            <a:ext cx="11734493" cy="4196862"/>
          </a:xfrm>
          <a:prstGeom prst="rect">
            <a:avLst/>
          </a:prstGeom>
        </p:spPr>
      </p:pic>
      <p:sp>
        <p:nvSpPr>
          <p:cNvPr id="6" name="Content Placeholder 5">
            <a:extLst>
              <a:ext uri="{FF2B5EF4-FFF2-40B4-BE49-F238E27FC236}">
                <a16:creationId xmlns:a16="http://schemas.microsoft.com/office/drawing/2014/main" id="{F5668ADF-80AA-586B-0033-FFA09038FD54}"/>
              </a:ext>
            </a:extLst>
          </p:cNvPr>
          <p:cNvSpPr>
            <a:spLocks noGrp="1"/>
          </p:cNvSpPr>
          <p:nvPr>
            <p:ph idx="1"/>
          </p:nvPr>
        </p:nvSpPr>
        <p:spPr>
          <a:xfrm>
            <a:off x="430576" y="3720809"/>
            <a:ext cx="1277039" cy="388765"/>
          </a:xfrm>
        </p:spPr>
        <p:txBody>
          <a:bodyPr>
            <a:normAutofit fontScale="92500" lnSpcReduction="20000"/>
          </a:bodyPr>
          <a:lstStyle/>
          <a:p>
            <a:pPr marL="0" indent="0">
              <a:buNone/>
            </a:pPr>
            <a:r>
              <a:rPr lang="en-US" dirty="0">
                <a:solidFill>
                  <a:schemeClr val="bg1"/>
                </a:solidFill>
              </a:rPr>
              <a:t>Barrett</a:t>
            </a:r>
          </a:p>
        </p:txBody>
      </p:sp>
      <p:sp>
        <p:nvSpPr>
          <p:cNvPr id="7" name="Content Placeholder 5">
            <a:extLst>
              <a:ext uri="{FF2B5EF4-FFF2-40B4-BE49-F238E27FC236}">
                <a16:creationId xmlns:a16="http://schemas.microsoft.com/office/drawing/2014/main" id="{67B68E1A-84DC-CF08-C854-31DB7A1BA340}"/>
              </a:ext>
            </a:extLst>
          </p:cNvPr>
          <p:cNvSpPr txBox="1">
            <a:spLocks/>
          </p:cNvSpPr>
          <p:nvPr/>
        </p:nvSpPr>
        <p:spPr>
          <a:xfrm>
            <a:off x="4318613" y="3743125"/>
            <a:ext cx="1277039" cy="38876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Thomas</a:t>
            </a:r>
          </a:p>
        </p:txBody>
      </p:sp>
      <p:sp>
        <p:nvSpPr>
          <p:cNvPr id="8" name="Content Placeholder 5">
            <a:extLst>
              <a:ext uri="{FF2B5EF4-FFF2-40B4-BE49-F238E27FC236}">
                <a16:creationId xmlns:a16="http://schemas.microsoft.com/office/drawing/2014/main" id="{F6D0A11E-925B-EE04-F45C-9B38E8C57BE7}"/>
              </a:ext>
            </a:extLst>
          </p:cNvPr>
          <p:cNvSpPr txBox="1">
            <a:spLocks/>
          </p:cNvSpPr>
          <p:nvPr/>
        </p:nvSpPr>
        <p:spPr>
          <a:xfrm>
            <a:off x="8065570" y="3772858"/>
            <a:ext cx="850135" cy="38876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Alito</a:t>
            </a:r>
          </a:p>
        </p:txBody>
      </p:sp>
      <p:sp>
        <p:nvSpPr>
          <p:cNvPr id="9" name="Content Placeholder 5">
            <a:extLst>
              <a:ext uri="{FF2B5EF4-FFF2-40B4-BE49-F238E27FC236}">
                <a16:creationId xmlns:a16="http://schemas.microsoft.com/office/drawing/2014/main" id="{0D9CC105-A6FD-9256-5FEB-957D9BB8675E}"/>
              </a:ext>
            </a:extLst>
          </p:cNvPr>
          <p:cNvSpPr txBox="1">
            <a:spLocks/>
          </p:cNvSpPr>
          <p:nvPr/>
        </p:nvSpPr>
        <p:spPr>
          <a:xfrm>
            <a:off x="5672770" y="3743690"/>
            <a:ext cx="1277039" cy="411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Roberts</a:t>
            </a:r>
          </a:p>
        </p:txBody>
      </p:sp>
      <p:sp>
        <p:nvSpPr>
          <p:cNvPr id="10" name="Content Placeholder 5">
            <a:extLst>
              <a:ext uri="{FF2B5EF4-FFF2-40B4-BE49-F238E27FC236}">
                <a16:creationId xmlns:a16="http://schemas.microsoft.com/office/drawing/2014/main" id="{CD55A337-9FCF-6F12-ED32-0D43859C3A76}"/>
              </a:ext>
            </a:extLst>
          </p:cNvPr>
          <p:cNvSpPr txBox="1">
            <a:spLocks/>
          </p:cNvSpPr>
          <p:nvPr/>
        </p:nvSpPr>
        <p:spPr>
          <a:xfrm>
            <a:off x="10245687" y="3743689"/>
            <a:ext cx="1682827" cy="6740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Kavanaugh</a:t>
            </a:r>
          </a:p>
        </p:txBody>
      </p:sp>
      <p:sp>
        <p:nvSpPr>
          <p:cNvPr id="11" name="Content Placeholder 5">
            <a:extLst>
              <a:ext uri="{FF2B5EF4-FFF2-40B4-BE49-F238E27FC236}">
                <a16:creationId xmlns:a16="http://schemas.microsoft.com/office/drawing/2014/main" id="{84A2E4EA-8291-9376-F210-40F76AF3032F}"/>
              </a:ext>
            </a:extLst>
          </p:cNvPr>
          <p:cNvSpPr txBox="1">
            <a:spLocks/>
          </p:cNvSpPr>
          <p:nvPr/>
        </p:nvSpPr>
        <p:spPr>
          <a:xfrm>
            <a:off x="9183325" y="3720384"/>
            <a:ext cx="1117445" cy="554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Kagan</a:t>
            </a:r>
          </a:p>
        </p:txBody>
      </p:sp>
      <p:sp>
        <p:nvSpPr>
          <p:cNvPr id="12" name="Content Placeholder 5">
            <a:extLst>
              <a:ext uri="{FF2B5EF4-FFF2-40B4-BE49-F238E27FC236}">
                <a16:creationId xmlns:a16="http://schemas.microsoft.com/office/drawing/2014/main" id="{C4E5DB0B-CE72-E544-B7AD-AC547BB12605}"/>
              </a:ext>
            </a:extLst>
          </p:cNvPr>
          <p:cNvSpPr txBox="1">
            <a:spLocks/>
          </p:cNvSpPr>
          <p:nvPr/>
        </p:nvSpPr>
        <p:spPr>
          <a:xfrm>
            <a:off x="1633863" y="3660425"/>
            <a:ext cx="1682827" cy="6740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Gorsuch</a:t>
            </a:r>
          </a:p>
        </p:txBody>
      </p:sp>
      <p:sp>
        <p:nvSpPr>
          <p:cNvPr id="13" name="Content Placeholder 5">
            <a:extLst>
              <a:ext uri="{FF2B5EF4-FFF2-40B4-BE49-F238E27FC236}">
                <a16:creationId xmlns:a16="http://schemas.microsoft.com/office/drawing/2014/main" id="{876E6033-4785-989C-5DAE-06D6B18B1933}"/>
              </a:ext>
            </a:extLst>
          </p:cNvPr>
          <p:cNvSpPr txBox="1">
            <a:spLocks/>
          </p:cNvSpPr>
          <p:nvPr/>
        </p:nvSpPr>
        <p:spPr>
          <a:xfrm>
            <a:off x="6756092" y="3721091"/>
            <a:ext cx="1277039" cy="554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Jackson</a:t>
            </a:r>
          </a:p>
        </p:txBody>
      </p:sp>
      <p:sp>
        <p:nvSpPr>
          <p:cNvPr id="14" name="Content Placeholder 5">
            <a:extLst>
              <a:ext uri="{FF2B5EF4-FFF2-40B4-BE49-F238E27FC236}">
                <a16:creationId xmlns:a16="http://schemas.microsoft.com/office/drawing/2014/main" id="{075BBCE7-C840-BF18-375C-420C3BE591C9}"/>
              </a:ext>
            </a:extLst>
          </p:cNvPr>
          <p:cNvSpPr txBox="1">
            <a:spLocks/>
          </p:cNvSpPr>
          <p:nvPr/>
        </p:nvSpPr>
        <p:spPr>
          <a:xfrm>
            <a:off x="2804408" y="3672151"/>
            <a:ext cx="1662476" cy="554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Sotomayor</a:t>
            </a:r>
          </a:p>
        </p:txBody>
      </p:sp>
    </p:spTree>
    <p:extLst>
      <p:ext uri="{BB962C8B-B14F-4D97-AF65-F5344CB8AC3E}">
        <p14:creationId xmlns:p14="http://schemas.microsoft.com/office/powerpoint/2010/main" val="2678828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A75D-FCB7-38D4-6EBF-B397ABFB36DA}"/>
              </a:ext>
            </a:extLst>
          </p:cNvPr>
          <p:cNvSpPr>
            <a:spLocks noGrp="1"/>
          </p:cNvSpPr>
          <p:nvPr>
            <p:ph type="title"/>
          </p:nvPr>
        </p:nvSpPr>
        <p:spPr/>
        <p:txBody>
          <a:bodyPr/>
          <a:lstStyle/>
          <a:p>
            <a:r>
              <a:rPr lang="en-US" dirty="0"/>
              <a:t>Insert Map of Priest Lake</a:t>
            </a:r>
          </a:p>
        </p:txBody>
      </p:sp>
      <p:sp>
        <p:nvSpPr>
          <p:cNvPr id="3" name="Content Placeholder 2">
            <a:extLst>
              <a:ext uri="{FF2B5EF4-FFF2-40B4-BE49-F238E27FC236}">
                <a16:creationId xmlns:a16="http://schemas.microsoft.com/office/drawing/2014/main" id="{854B339D-C9BC-285F-02B7-C5D8036C3E93}"/>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8117F1B-59FA-FD0F-D90A-80035A0B9A19}"/>
              </a:ext>
            </a:extLst>
          </p:cNvPr>
          <p:cNvPicPr>
            <a:picLocks noChangeAspect="1"/>
          </p:cNvPicPr>
          <p:nvPr/>
        </p:nvPicPr>
        <p:blipFill>
          <a:blip r:embed="rId2"/>
          <a:stretch>
            <a:fillRect/>
          </a:stretch>
        </p:blipFill>
        <p:spPr>
          <a:xfrm>
            <a:off x="0" y="-547511"/>
            <a:ext cx="12208095" cy="7405511"/>
          </a:xfrm>
          <a:prstGeom prst="rect">
            <a:avLst/>
          </a:prstGeom>
        </p:spPr>
      </p:pic>
    </p:spTree>
    <p:extLst>
      <p:ext uri="{BB962C8B-B14F-4D97-AF65-F5344CB8AC3E}">
        <p14:creationId xmlns:p14="http://schemas.microsoft.com/office/powerpoint/2010/main" val="1278123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5DFA-6E90-1588-8BDD-ADE77B1112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E66F76-2C19-C6A6-6C55-4490A39789D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D87EF3D-EA4B-B018-29A6-6D9036036C94}"/>
              </a:ext>
            </a:extLst>
          </p:cNvPr>
          <p:cNvPicPr>
            <a:picLocks noChangeAspect="1"/>
          </p:cNvPicPr>
          <p:nvPr/>
        </p:nvPicPr>
        <p:blipFill>
          <a:blip r:embed="rId2"/>
          <a:stretch>
            <a:fillRect/>
          </a:stretch>
        </p:blipFill>
        <p:spPr>
          <a:xfrm>
            <a:off x="-9010" y="-500128"/>
            <a:ext cx="12201010" cy="7649912"/>
          </a:xfrm>
          <a:prstGeom prst="rect">
            <a:avLst/>
          </a:prstGeom>
        </p:spPr>
      </p:pic>
    </p:spTree>
    <p:extLst>
      <p:ext uri="{BB962C8B-B14F-4D97-AF65-F5344CB8AC3E}">
        <p14:creationId xmlns:p14="http://schemas.microsoft.com/office/powerpoint/2010/main" val="20636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39051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C7C4-1950-BF1F-AF51-972528D5ABC2}"/>
              </a:ext>
            </a:extLst>
          </p:cNvPr>
          <p:cNvSpPr>
            <a:spLocks noGrp="1"/>
          </p:cNvSpPr>
          <p:nvPr>
            <p:ph type="title"/>
          </p:nvPr>
        </p:nvSpPr>
        <p:spPr/>
        <p:txBody>
          <a:bodyPr/>
          <a:lstStyle/>
          <a:p>
            <a:r>
              <a:rPr lang="en-US" dirty="0"/>
              <a:t>Sackett v. EPA – SCOTUS Ruling</a:t>
            </a:r>
          </a:p>
        </p:txBody>
      </p:sp>
      <p:sp>
        <p:nvSpPr>
          <p:cNvPr id="3" name="Content Placeholder 2">
            <a:extLst>
              <a:ext uri="{FF2B5EF4-FFF2-40B4-BE49-F238E27FC236}">
                <a16:creationId xmlns:a16="http://schemas.microsoft.com/office/drawing/2014/main" id="{34BDAA97-221B-7597-3146-EA57EC3DA8AF}"/>
              </a:ext>
            </a:extLst>
          </p:cNvPr>
          <p:cNvSpPr>
            <a:spLocks noGrp="1"/>
          </p:cNvSpPr>
          <p:nvPr>
            <p:ph idx="1"/>
          </p:nvPr>
        </p:nvSpPr>
        <p:spPr/>
        <p:txBody>
          <a:bodyPr>
            <a:normAutofit/>
          </a:bodyPr>
          <a:lstStyle/>
          <a:p>
            <a:pPr marL="0" indent="0">
              <a:buNone/>
            </a:pPr>
            <a:r>
              <a:rPr lang="en-US" dirty="0">
                <a:highlight>
                  <a:srgbClr val="FFFF00"/>
                </a:highlight>
              </a:rPr>
              <a:t>Unanimous</a:t>
            </a:r>
            <a:r>
              <a:rPr lang="en-US" dirty="0"/>
              <a:t> (all nine judges agree):</a:t>
            </a:r>
          </a:p>
          <a:p>
            <a:pPr marL="514350" indent="-514350">
              <a:buFont typeface="+mj-lt"/>
              <a:buAutoNum type="arabicPeriod"/>
            </a:pPr>
            <a:r>
              <a:rPr lang="en-US" dirty="0"/>
              <a:t>Significant nexus test no longer appropriate.</a:t>
            </a:r>
          </a:p>
          <a:p>
            <a:pPr marL="514350" indent="-514350">
              <a:buFont typeface="+mj-lt"/>
              <a:buAutoNum type="arabicPeriod"/>
            </a:pPr>
            <a:r>
              <a:rPr lang="en-US" dirty="0"/>
              <a:t>Sackett’s property </a:t>
            </a:r>
            <a:r>
              <a:rPr lang="en-US" b="1" dirty="0"/>
              <a:t>does not </a:t>
            </a:r>
            <a:r>
              <a:rPr lang="en-US" dirty="0"/>
              <a:t>include adjacent wetlands subject to Clean Water Act jurisdiction.</a:t>
            </a:r>
          </a:p>
          <a:p>
            <a:pPr marL="514350" indent="-514350">
              <a:buFont typeface="+mj-lt"/>
              <a:buAutoNum type="arabicPeriod"/>
            </a:pPr>
            <a:r>
              <a:rPr lang="en-US" dirty="0"/>
              <a:t>But four separate opinions as to ‘why?’</a:t>
            </a:r>
          </a:p>
          <a:p>
            <a:pPr marL="0" indent="0">
              <a:buNone/>
            </a:pPr>
            <a:endParaRPr lang="en-US" dirty="0"/>
          </a:p>
        </p:txBody>
      </p:sp>
    </p:spTree>
    <p:extLst>
      <p:ext uri="{BB962C8B-B14F-4D97-AF65-F5344CB8AC3E}">
        <p14:creationId xmlns:p14="http://schemas.microsoft.com/office/powerpoint/2010/main" val="3864877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C7C4-1950-BF1F-AF51-972528D5ABC2}"/>
              </a:ext>
            </a:extLst>
          </p:cNvPr>
          <p:cNvSpPr>
            <a:spLocks noGrp="1"/>
          </p:cNvSpPr>
          <p:nvPr>
            <p:ph type="title"/>
          </p:nvPr>
        </p:nvSpPr>
        <p:spPr/>
        <p:txBody>
          <a:bodyPr/>
          <a:lstStyle/>
          <a:p>
            <a:r>
              <a:rPr lang="en-US" dirty="0"/>
              <a:t>Sackett v. EPA – SCOTUS Majority Opinion</a:t>
            </a:r>
          </a:p>
        </p:txBody>
      </p:sp>
      <p:sp>
        <p:nvSpPr>
          <p:cNvPr id="3" name="Content Placeholder 2">
            <a:extLst>
              <a:ext uri="{FF2B5EF4-FFF2-40B4-BE49-F238E27FC236}">
                <a16:creationId xmlns:a16="http://schemas.microsoft.com/office/drawing/2014/main" id="{34BDAA97-221B-7597-3146-EA57EC3DA8AF}"/>
              </a:ext>
            </a:extLst>
          </p:cNvPr>
          <p:cNvSpPr>
            <a:spLocks noGrp="1"/>
          </p:cNvSpPr>
          <p:nvPr>
            <p:ph idx="1"/>
          </p:nvPr>
        </p:nvSpPr>
        <p:spPr/>
        <p:txBody>
          <a:bodyPr>
            <a:normAutofit/>
          </a:bodyPr>
          <a:lstStyle/>
          <a:p>
            <a:pPr marL="0" indent="0">
              <a:buNone/>
            </a:pPr>
            <a:r>
              <a:rPr lang="en-US" dirty="0"/>
              <a:t>The CWA’s use of “waters” in §1362(7) refers only to “geo-graphic[al] features that are described in ordinary parlance as ‘streams, oceans, rivers, and lakes’ ” and </a:t>
            </a:r>
            <a:r>
              <a:rPr lang="en-US" b="1" dirty="0"/>
              <a:t>to adjacent wetlands that are </a:t>
            </a:r>
            <a:r>
              <a:rPr lang="en-US" dirty="0"/>
              <a:t>“</a:t>
            </a:r>
            <a:r>
              <a:rPr lang="en-US" b="1" dirty="0"/>
              <a:t>indistinguishable</a:t>
            </a:r>
            <a:r>
              <a:rPr lang="en-US" dirty="0"/>
              <a:t>” from those bodies of water due to a </a:t>
            </a:r>
            <a:r>
              <a:rPr lang="en-US" i="1" dirty="0">
                <a:highlight>
                  <a:srgbClr val="FFFF00"/>
                </a:highlight>
              </a:rPr>
              <a:t>continuous surface connection</a:t>
            </a:r>
            <a:r>
              <a:rPr lang="en-US" dirty="0"/>
              <a:t>. </a:t>
            </a:r>
            <a:r>
              <a:rPr lang="en-US" dirty="0" err="1"/>
              <a:t>Rapanos</a:t>
            </a:r>
            <a:r>
              <a:rPr lang="en-US" dirty="0"/>
              <a:t> v. United States, 547 U. S. 715, 755, 742, 739.</a:t>
            </a:r>
          </a:p>
        </p:txBody>
      </p:sp>
    </p:spTree>
    <p:extLst>
      <p:ext uri="{BB962C8B-B14F-4D97-AF65-F5344CB8AC3E}">
        <p14:creationId xmlns:p14="http://schemas.microsoft.com/office/powerpoint/2010/main" val="142680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5CB7-784D-ABCA-D613-48B57AE8692D}"/>
              </a:ext>
            </a:extLst>
          </p:cNvPr>
          <p:cNvSpPr>
            <a:spLocks noGrp="1"/>
          </p:cNvSpPr>
          <p:nvPr>
            <p:ph type="title"/>
          </p:nvPr>
        </p:nvSpPr>
        <p:spPr/>
        <p:txBody>
          <a:bodyPr/>
          <a:lstStyle/>
          <a:p>
            <a:r>
              <a:rPr lang="en-US" dirty="0"/>
              <a:t>Sackett v. EPA – Two Step Test</a:t>
            </a:r>
          </a:p>
        </p:txBody>
      </p:sp>
      <p:sp>
        <p:nvSpPr>
          <p:cNvPr id="3" name="Content Placeholder 2">
            <a:extLst>
              <a:ext uri="{FF2B5EF4-FFF2-40B4-BE49-F238E27FC236}">
                <a16:creationId xmlns:a16="http://schemas.microsoft.com/office/drawing/2014/main" id="{D1F0DEED-670A-B523-D79F-D1EB230F96BC}"/>
              </a:ext>
            </a:extLst>
          </p:cNvPr>
          <p:cNvSpPr>
            <a:spLocks noGrp="1"/>
          </p:cNvSpPr>
          <p:nvPr>
            <p:ph idx="1"/>
          </p:nvPr>
        </p:nvSpPr>
        <p:spPr/>
        <p:txBody>
          <a:bodyPr/>
          <a:lstStyle/>
          <a:p>
            <a:pPr marL="0" indent="0">
              <a:buNone/>
            </a:pPr>
            <a:r>
              <a:rPr lang="en-US" dirty="0"/>
              <a:t>To assert jurisdiction over an adjacent wetland under the CWA, a party must establish</a:t>
            </a:r>
          </a:p>
          <a:p>
            <a:pPr marL="514350" indent="-514350">
              <a:buFont typeface="+mj-lt"/>
              <a:buAutoNum type="arabicPeriod"/>
            </a:pPr>
            <a:r>
              <a:rPr lang="en-US" dirty="0"/>
              <a:t>“first, that the </a:t>
            </a:r>
            <a:r>
              <a:rPr lang="en-US" i="1" dirty="0"/>
              <a:t>adjacent [body of water constitutes]</a:t>
            </a:r>
            <a:r>
              <a:rPr lang="en-US" dirty="0"/>
              <a:t> . . . ‘water[s] of the United States’ (i.e., a </a:t>
            </a:r>
            <a:r>
              <a:rPr lang="en-US" b="1" dirty="0"/>
              <a:t>relatively permanent </a:t>
            </a:r>
            <a:r>
              <a:rPr lang="en-US" dirty="0"/>
              <a:t>body of water connected to traditional interstate navigable waters); and </a:t>
            </a:r>
          </a:p>
          <a:p>
            <a:pPr marL="514350" indent="-514350">
              <a:buFont typeface="+mj-lt"/>
              <a:buAutoNum type="arabicPeriod"/>
            </a:pPr>
            <a:r>
              <a:rPr lang="en-US" dirty="0"/>
              <a:t>second, that the wetland has a </a:t>
            </a:r>
            <a:r>
              <a:rPr lang="en-US" b="1" dirty="0"/>
              <a:t>continuous surface connection </a:t>
            </a:r>
            <a:r>
              <a:rPr lang="en-US" dirty="0"/>
              <a:t>with that water, </a:t>
            </a:r>
            <a:r>
              <a:rPr lang="en-US" i="1" dirty="0">
                <a:highlight>
                  <a:srgbClr val="FFFF00"/>
                </a:highlight>
              </a:rPr>
              <a:t>making it difficult to determine where the ‘water’ ends and the ‘wetland’ begins</a:t>
            </a:r>
            <a:r>
              <a:rPr lang="en-US" dirty="0"/>
              <a:t>.”</a:t>
            </a:r>
          </a:p>
        </p:txBody>
      </p:sp>
    </p:spTree>
    <p:extLst>
      <p:ext uri="{BB962C8B-B14F-4D97-AF65-F5344CB8AC3E}">
        <p14:creationId xmlns:p14="http://schemas.microsoft.com/office/powerpoint/2010/main" val="3849864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CE95E-42BD-AC83-59B3-6C82005BC8A0}"/>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Alito’s Majority Opinion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(Alito, Gorsuch, Thomas, Roberts, Barrett)</a:t>
            </a:r>
            <a:endParaRPr lang="en-US" dirty="0"/>
          </a:p>
        </p:txBody>
      </p:sp>
      <p:sp>
        <p:nvSpPr>
          <p:cNvPr id="3" name="Content Placeholder 2">
            <a:extLst>
              <a:ext uri="{FF2B5EF4-FFF2-40B4-BE49-F238E27FC236}">
                <a16:creationId xmlns:a16="http://schemas.microsoft.com/office/drawing/2014/main" id="{B3580762-66C6-6DE0-47BF-E5BD0362E8F4}"/>
              </a:ext>
            </a:extLst>
          </p:cNvPr>
          <p:cNvSpPr>
            <a:spLocks noGrp="1"/>
          </p:cNvSpPr>
          <p:nvPr>
            <p:ph idx="1"/>
          </p:nvPr>
        </p:nvSpPr>
        <p:spPr>
          <a:xfrm>
            <a:off x="838200" y="1825625"/>
            <a:ext cx="10515600" cy="3538227"/>
          </a:xfrm>
        </p:spPr>
        <p:txBody>
          <a:bodyPr/>
          <a:lstStyle/>
          <a:p>
            <a:pPr marL="0" indent="0">
              <a:buNone/>
            </a:pPr>
            <a:r>
              <a:rPr lang="en-US" dirty="0">
                <a:highlight>
                  <a:srgbClr val="FFFF00"/>
                </a:highlight>
                <a:latin typeface="-apple-system"/>
              </a:rPr>
              <a:t>What do terms “</a:t>
            </a:r>
            <a:r>
              <a:rPr lang="en-US" b="1" i="1" dirty="0">
                <a:highlight>
                  <a:srgbClr val="FFFF00"/>
                </a:highlight>
                <a:latin typeface="-apple-system"/>
              </a:rPr>
              <a:t>continuous</a:t>
            </a:r>
            <a:r>
              <a:rPr lang="en-US" b="1" dirty="0">
                <a:highlight>
                  <a:srgbClr val="FFFF00"/>
                </a:highlight>
                <a:latin typeface="-apple-system"/>
              </a:rPr>
              <a:t> surface connection</a:t>
            </a:r>
            <a:r>
              <a:rPr lang="en-US" dirty="0">
                <a:highlight>
                  <a:srgbClr val="FFFF00"/>
                </a:highlight>
                <a:latin typeface="-apple-system"/>
              </a:rPr>
              <a:t>” and “</a:t>
            </a:r>
            <a:r>
              <a:rPr lang="en-US" b="1" i="1" dirty="0">
                <a:highlight>
                  <a:srgbClr val="FFFF00"/>
                </a:highlight>
                <a:latin typeface="-apple-system"/>
              </a:rPr>
              <a:t>relatively</a:t>
            </a:r>
            <a:r>
              <a:rPr lang="en-US" b="1" dirty="0">
                <a:highlight>
                  <a:srgbClr val="FFFF00"/>
                </a:highlight>
                <a:latin typeface="-apple-system"/>
              </a:rPr>
              <a:t> permanent</a:t>
            </a:r>
            <a:r>
              <a:rPr lang="en-US" dirty="0">
                <a:highlight>
                  <a:srgbClr val="FFFF00"/>
                </a:highlight>
                <a:latin typeface="-apple-system"/>
              </a:rPr>
              <a:t>” mean?</a:t>
            </a:r>
          </a:p>
          <a:p>
            <a:pPr marL="0" indent="0">
              <a:buNone/>
            </a:pPr>
            <a:endParaRPr lang="en-US" b="0" i="0" dirty="0">
              <a:effectLst/>
              <a:latin typeface="-apple-system"/>
            </a:endParaRPr>
          </a:p>
          <a:p>
            <a:pPr marL="0" indent="0">
              <a:buNone/>
            </a:pPr>
            <a:r>
              <a:rPr lang="en-US" dirty="0">
                <a:latin typeface="-apple-system"/>
              </a:rPr>
              <a:t>Alito - </a:t>
            </a:r>
            <a:r>
              <a:rPr lang="en-US" b="0" i="0" dirty="0">
                <a:effectLst/>
                <a:latin typeface="-apple-system"/>
              </a:rPr>
              <a:t>“We acknowledge that </a:t>
            </a:r>
            <a:r>
              <a:rPr lang="en-US" b="1" i="0" dirty="0">
                <a:effectLst/>
                <a:latin typeface="-apple-system"/>
              </a:rPr>
              <a:t>temporary interruptions </a:t>
            </a:r>
            <a:r>
              <a:rPr lang="en-US" b="0" i="0" dirty="0">
                <a:effectLst/>
                <a:latin typeface="-apple-system"/>
              </a:rPr>
              <a:t>in surface connection may sometimes occur because of phenomena like </a:t>
            </a:r>
            <a:r>
              <a:rPr lang="en-US" b="1" i="0" dirty="0">
                <a:effectLst/>
                <a:latin typeface="-apple-system"/>
              </a:rPr>
              <a:t>low tides </a:t>
            </a:r>
            <a:r>
              <a:rPr lang="en-US" b="0" i="0" dirty="0">
                <a:effectLst/>
                <a:latin typeface="-apple-system"/>
              </a:rPr>
              <a:t>or </a:t>
            </a:r>
            <a:r>
              <a:rPr lang="en-US" b="1" i="0" dirty="0">
                <a:effectLst/>
                <a:latin typeface="-apple-system"/>
              </a:rPr>
              <a:t>dry spells</a:t>
            </a:r>
            <a:r>
              <a:rPr lang="en-US" b="0" i="0" dirty="0">
                <a:effectLst/>
                <a:latin typeface="-apple-system"/>
              </a:rPr>
              <a:t>.”</a:t>
            </a:r>
          </a:p>
          <a:p>
            <a:pPr marL="0" indent="0">
              <a:buNone/>
            </a:pPr>
            <a:endParaRPr lang="en-US" dirty="0">
              <a:latin typeface="-apple-system"/>
            </a:endParaRPr>
          </a:p>
          <a:p>
            <a:pPr marL="0" indent="0">
              <a:buNone/>
            </a:pPr>
            <a:endParaRPr lang="en-US" dirty="0"/>
          </a:p>
        </p:txBody>
      </p:sp>
    </p:spTree>
    <p:extLst>
      <p:ext uri="{BB962C8B-B14F-4D97-AF65-F5344CB8AC3E}">
        <p14:creationId xmlns:p14="http://schemas.microsoft.com/office/powerpoint/2010/main" val="129168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03A4-9607-865E-30BE-BD71D5212C9B}"/>
              </a:ext>
            </a:extLst>
          </p:cNvPr>
          <p:cNvSpPr>
            <a:spLocks noGrp="1"/>
          </p:cNvSpPr>
          <p:nvPr>
            <p:ph type="title"/>
          </p:nvPr>
        </p:nvSpPr>
        <p:spPr/>
        <p:txBody>
          <a:bodyPr/>
          <a:lstStyle/>
          <a:p>
            <a:r>
              <a:rPr lang="en-US" dirty="0"/>
              <a:t>Alito’s Majority Opinion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(Alito, Gorsuch, Thomas, Roberts, Barrett)</a:t>
            </a:r>
            <a:endParaRPr lang="en-US" dirty="0"/>
          </a:p>
        </p:txBody>
      </p:sp>
      <p:sp>
        <p:nvSpPr>
          <p:cNvPr id="3" name="Content Placeholder 2">
            <a:extLst>
              <a:ext uri="{FF2B5EF4-FFF2-40B4-BE49-F238E27FC236}">
                <a16:creationId xmlns:a16="http://schemas.microsoft.com/office/drawing/2014/main" id="{4C86E3CC-1D1C-6694-0B0E-3030C1BFC3FC}"/>
              </a:ext>
            </a:extLst>
          </p:cNvPr>
          <p:cNvSpPr>
            <a:spLocks noGrp="1"/>
          </p:cNvSpPr>
          <p:nvPr>
            <p:ph idx="1"/>
          </p:nvPr>
        </p:nvSpPr>
        <p:spPr/>
        <p:txBody>
          <a:bodyPr/>
          <a:lstStyle/>
          <a:p>
            <a:pPr marL="0" indent="0">
              <a:buNone/>
            </a:pPr>
            <a:r>
              <a:rPr lang="en-US" b="0" i="0" dirty="0">
                <a:effectLst/>
                <a:highlight>
                  <a:srgbClr val="FFFF00"/>
                </a:highlight>
                <a:latin typeface="-apple-system"/>
              </a:rPr>
              <a:t>Barriers such as levees, berms or dunes </a:t>
            </a:r>
            <a:r>
              <a:rPr lang="en-US" b="0" i="0" u="sng" dirty="0">
                <a:effectLst/>
                <a:highlight>
                  <a:srgbClr val="FFFF00"/>
                </a:highlight>
                <a:latin typeface="-apple-system"/>
              </a:rPr>
              <a:t>sever</a:t>
            </a:r>
            <a:r>
              <a:rPr lang="en-US" b="0" i="0" dirty="0">
                <a:effectLst/>
                <a:highlight>
                  <a:srgbClr val="FFFF00"/>
                </a:highlight>
                <a:latin typeface="-apple-system"/>
              </a:rPr>
              <a:t> jurisdiction.</a:t>
            </a:r>
          </a:p>
          <a:p>
            <a:pPr marL="0" indent="0">
              <a:buNone/>
            </a:pPr>
            <a:endParaRPr lang="en-US" dirty="0">
              <a:latin typeface="-apple-system"/>
            </a:endParaRPr>
          </a:p>
          <a:p>
            <a:pPr marL="0" indent="0">
              <a:buNone/>
            </a:pPr>
            <a:r>
              <a:rPr lang="en-US" b="0" i="0" dirty="0">
                <a:effectLst/>
                <a:latin typeface="-apple-system"/>
              </a:rPr>
              <a:t>“Although </a:t>
            </a:r>
            <a:r>
              <a:rPr lang="en-US" b="1" i="0" dirty="0">
                <a:effectLst/>
                <a:latin typeface="-apple-system"/>
              </a:rPr>
              <a:t>a barrier</a:t>
            </a:r>
            <a:r>
              <a:rPr lang="en-US" b="0" i="0" dirty="0">
                <a:effectLst/>
                <a:latin typeface="-apple-system"/>
              </a:rPr>
              <a:t> separating a wetland from a water of the United States </a:t>
            </a:r>
            <a:r>
              <a:rPr lang="en-US" b="1" i="0" dirty="0">
                <a:effectLst/>
                <a:latin typeface="-apple-system"/>
              </a:rPr>
              <a:t>would ordinarily remove that wetland from federal jurisdiction</a:t>
            </a:r>
            <a:r>
              <a:rPr lang="en-US" b="0" i="0" dirty="0">
                <a:effectLst/>
                <a:latin typeface="-apple-system"/>
              </a:rPr>
              <a:t>, </a:t>
            </a:r>
            <a:r>
              <a:rPr lang="en-US" b="0" i="1" dirty="0">
                <a:effectLst/>
                <a:latin typeface="-apple-system"/>
              </a:rPr>
              <a:t>a landowner cannot carve out wetlands from federal jurisdiction by illegally constructing a barrier</a:t>
            </a:r>
            <a:r>
              <a:rPr lang="en-US" b="0" i="0" dirty="0">
                <a:effectLst/>
                <a:latin typeface="-apple-system"/>
              </a:rPr>
              <a:t> on wetlands otherwise covered by the CWA.”</a:t>
            </a:r>
            <a:endParaRPr lang="en-US" dirty="0"/>
          </a:p>
        </p:txBody>
      </p:sp>
    </p:spTree>
    <p:extLst>
      <p:ext uri="{BB962C8B-B14F-4D97-AF65-F5344CB8AC3E}">
        <p14:creationId xmlns:p14="http://schemas.microsoft.com/office/powerpoint/2010/main" val="4189120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DD5-81E0-B18A-2BD3-C09EF88BD499}"/>
              </a:ext>
            </a:extLst>
          </p:cNvPr>
          <p:cNvSpPr>
            <a:spLocks noGrp="1"/>
          </p:cNvSpPr>
          <p:nvPr>
            <p:ph type="title"/>
          </p:nvPr>
        </p:nvSpPr>
        <p:spPr/>
        <p:txBody>
          <a:bodyPr/>
          <a:lstStyle/>
          <a:p>
            <a:r>
              <a:rPr lang="en-US" b="1" dirty="0"/>
              <a:t>Revised Definition of ‘Waters of the United States’; Conforming (a.k.a. “The 2023 Rule”)</a:t>
            </a:r>
          </a:p>
        </p:txBody>
      </p:sp>
      <p:sp>
        <p:nvSpPr>
          <p:cNvPr id="3" name="Content Placeholder 2">
            <a:extLst>
              <a:ext uri="{FF2B5EF4-FFF2-40B4-BE49-F238E27FC236}">
                <a16:creationId xmlns:a16="http://schemas.microsoft.com/office/drawing/2014/main" id="{DCBF2591-17BF-3069-196E-644FEB0F1808}"/>
              </a:ext>
            </a:extLst>
          </p:cNvPr>
          <p:cNvSpPr>
            <a:spLocks noGrp="1"/>
          </p:cNvSpPr>
          <p:nvPr>
            <p:ph idx="1"/>
          </p:nvPr>
        </p:nvSpPr>
        <p:spPr>
          <a:xfrm>
            <a:off x="838200" y="2572931"/>
            <a:ext cx="10515600" cy="3604031"/>
          </a:xfrm>
        </p:spPr>
        <p:txBody>
          <a:bodyPr/>
          <a:lstStyle/>
          <a:p>
            <a:r>
              <a:rPr lang="en-US" dirty="0"/>
              <a:t>Issued August 29, 2023</a:t>
            </a:r>
          </a:p>
          <a:p>
            <a:r>
              <a:rPr lang="en-US" dirty="0"/>
              <a:t>Published in Federal Register </a:t>
            </a:r>
            <a:r>
              <a:rPr lang="en-US" dirty="0">
                <a:highlight>
                  <a:srgbClr val="FFFF00"/>
                </a:highlight>
              </a:rPr>
              <a:t>September 8, 2023</a:t>
            </a:r>
          </a:p>
          <a:p>
            <a:pPr lvl="1"/>
            <a:endParaRPr lang="en-US" dirty="0"/>
          </a:p>
          <a:p>
            <a:pPr lvl="1"/>
            <a:endParaRPr lang="en-US" dirty="0"/>
          </a:p>
        </p:txBody>
      </p:sp>
    </p:spTree>
    <p:extLst>
      <p:ext uri="{BB962C8B-B14F-4D97-AF65-F5344CB8AC3E}">
        <p14:creationId xmlns:p14="http://schemas.microsoft.com/office/powerpoint/2010/main" val="2429113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(a) – The Five WOTUS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p:txBody>
          <a:bodyPr>
            <a:normAutofit/>
          </a:bodyPr>
          <a:lstStyle/>
          <a:p>
            <a:pPr marL="514350" indent="-514350">
              <a:buAutoNum type="arabicParenBoth"/>
            </a:pPr>
            <a:r>
              <a:rPr lang="en-US" dirty="0"/>
              <a:t>Waters which are:</a:t>
            </a:r>
          </a:p>
          <a:p>
            <a:pPr marL="1028700" lvl="1" indent="-571500">
              <a:buAutoNum type="romanLcParenBoth"/>
            </a:pPr>
            <a:r>
              <a:rPr lang="en-US" dirty="0"/>
              <a:t>Used for interstate or foreign </a:t>
            </a:r>
            <a:r>
              <a:rPr lang="en-US" b="1" dirty="0"/>
              <a:t>commerce</a:t>
            </a:r>
            <a:r>
              <a:rPr lang="en-US" dirty="0"/>
              <a:t>, including all waters subject to ebb and flow of the </a:t>
            </a:r>
            <a:r>
              <a:rPr lang="en-US" b="1" dirty="0"/>
              <a:t>tide</a:t>
            </a:r>
            <a:r>
              <a:rPr lang="en-US" dirty="0"/>
              <a:t> (i.e., Traditional Navigable Waters)</a:t>
            </a:r>
          </a:p>
          <a:p>
            <a:pPr marL="1028700" lvl="1" indent="-571500">
              <a:buAutoNum type="romanLcParenBoth"/>
            </a:pPr>
            <a:r>
              <a:rPr lang="en-US" dirty="0"/>
              <a:t>The territorial </a:t>
            </a:r>
            <a:r>
              <a:rPr lang="en-US" b="1" dirty="0"/>
              <a:t>seas</a:t>
            </a:r>
          </a:p>
          <a:p>
            <a:pPr marL="1028700" lvl="1" indent="-571500">
              <a:buAutoNum type="romanLcParenBoth"/>
            </a:pPr>
            <a:r>
              <a:rPr lang="en-US" b="1" dirty="0"/>
              <a:t>Interstate</a:t>
            </a:r>
            <a:r>
              <a:rPr lang="en-US" dirty="0"/>
              <a:t> waters</a:t>
            </a:r>
            <a:r>
              <a:rPr lang="en-US" strike="sngStrike" dirty="0">
                <a:solidFill>
                  <a:srgbClr val="FF0000"/>
                </a:solidFill>
              </a:rPr>
              <a:t>, including interstate wetlands</a:t>
            </a:r>
          </a:p>
          <a:p>
            <a:pPr marL="0" indent="0">
              <a:buNone/>
            </a:pPr>
            <a:endParaRPr lang="en-US" dirty="0"/>
          </a:p>
          <a:p>
            <a:pPr marL="0" indent="0">
              <a:buNone/>
            </a:pPr>
            <a:endParaRPr lang="en-US" dirty="0"/>
          </a:p>
          <a:p>
            <a:pPr marL="571500" indent="-571500">
              <a:buAutoNum type="romanLcParenBoth"/>
            </a:pPr>
            <a:endParaRPr lang="en-US" dirty="0"/>
          </a:p>
          <a:p>
            <a:pPr marL="457200" lvl="1" indent="0">
              <a:buNone/>
            </a:pPr>
            <a:endParaRPr lang="en-US" dirty="0"/>
          </a:p>
        </p:txBody>
      </p:sp>
    </p:spTree>
    <p:extLst>
      <p:ext uri="{BB962C8B-B14F-4D97-AF65-F5344CB8AC3E}">
        <p14:creationId xmlns:p14="http://schemas.microsoft.com/office/powerpoint/2010/main" val="4285597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(a) – The Five WOTUS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p:txBody>
          <a:bodyPr>
            <a:normAutofit/>
          </a:bodyPr>
          <a:lstStyle/>
          <a:p>
            <a:pPr marL="514350" indent="-514350">
              <a:buAutoNum type="arabicParenBoth" startAt="2"/>
            </a:pPr>
            <a:r>
              <a:rPr lang="en-US" b="1" dirty="0"/>
              <a:t>Impoundments</a:t>
            </a:r>
            <a:r>
              <a:rPr lang="en-US" dirty="0"/>
              <a:t> of WOTUS</a:t>
            </a:r>
          </a:p>
          <a:p>
            <a:pPr lvl="1"/>
            <a:r>
              <a:rPr lang="en-US" dirty="0"/>
              <a:t>Other than impoundments of (a)(5) WOTUS</a:t>
            </a:r>
          </a:p>
          <a:p>
            <a:pPr marL="457200" lvl="1" indent="0">
              <a:buNone/>
            </a:pPr>
            <a:r>
              <a:rPr lang="en-US" dirty="0"/>
              <a:t>	</a:t>
            </a:r>
            <a:r>
              <a:rPr lang="en-US" b="1" dirty="0"/>
              <a:t>BUT</a:t>
            </a:r>
            <a:r>
              <a:rPr lang="en-US" dirty="0"/>
              <a:t>, can still be a WOTUS if it meets the requirements of (1), (3), (4) or (5)</a:t>
            </a:r>
          </a:p>
          <a:p>
            <a:pPr marL="0" indent="0">
              <a:buNone/>
            </a:pPr>
            <a:endParaRPr lang="en-US" dirty="0"/>
          </a:p>
          <a:p>
            <a:pPr marL="571500" indent="-571500">
              <a:buAutoNum type="romanLcParenBoth"/>
            </a:pPr>
            <a:endParaRPr lang="en-US" dirty="0"/>
          </a:p>
          <a:p>
            <a:pPr marL="457200" lvl="1" indent="0">
              <a:buNone/>
            </a:pPr>
            <a:endParaRPr lang="en-US" dirty="0"/>
          </a:p>
        </p:txBody>
      </p:sp>
    </p:spTree>
    <p:extLst>
      <p:ext uri="{BB962C8B-B14F-4D97-AF65-F5344CB8AC3E}">
        <p14:creationId xmlns:p14="http://schemas.microsoft.com/office/powerpoint/2010/main" val="2400608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(a) – The Five WOTUS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p:txBody>
          <a:bodyPr>
            <a:normAutofit/>
          </a:bodyPr>
          <a:lstStyle/>
          <a:p>
            <a:pPr marL="514350" indent="-514350">
              <a:buAutoNum type="arabicParenBoth" startAt="3"/>
            </a:pPr>
            <a:r>
              <a:rPr lang="en-US" b="1" dirty="0"/>
              <a:t>Tributaries</a:t>
            </a:r>
            <a:r>
              <a:rPr lang="en-US" dirty="0"/>
              <a:t> of (a)(1) or (2) waters:</a:t>
            </a:r>
          </a:p>
          <a:p>
            <a:pPr marL="457200" lvl="1" indent="0">
              <a:buNone/>
            </a:pPr>
            <a:r>
              <a:rPr lang="en-US" dirty="0"/>
              <a:t>(i)  That are </a:t>
            </a:r>
            <a:r>
              <a:rPr lang="en-US" u="sng" dirty="0"/>
              <a:t>relatively permanent</a:t>
            </a:r>
            <a:r>
              <a:rPr lang="en-US" dirty="0"/>
              <a:t>, standing or continuously flowing</a:t>
            </a:r>
            <a:r>
              <a:rPr lang="en-US" strike="sngStrike" dirty="0">
                <a:solidFill>
                  <a:srgbClr val="FF0000"/>
                </a:solidFill>
              </a:rPr>
              <a:t>, </a:t>
            </a:r>
            <a:r>
              <a:rPr lang="en-US" b="1" strike="sngStrike" dirty="0">
                <a:solidFill>
                  <a:srgbClr val="FF0000"/>
                </a:solidFill>
              </a:rPr>
              <a:t>OR</a:t>
            </a:r>
          </a:p>
          <a:p>
            <a:pPr marL="457200" lvl="1" indent="0">
              <a:buNone/>
            </a:pPr>
            <a:r>
              <a:rPr lang="en-US" strike="sngStrike" dirty="0">
                <a:solidFill>
                  <a:srgbClr val="FF0000"/>
                </a:solidFill>
              </a:rPr>
              <a:t>(ii)  That either alone or in combination with </a:t>
            </a:r>
            <a:r>
              <a:rPr lang="en-US" u="sng" strike="sngStrike" dirty="0">
                <a:solidFill>
                  <a:srgbClr val="FF0000"/>
                </a:solidFill>
              </a:rPr>
              <a:t>similarly situated</a:t>
            </a:r>
            <a:r>
              <a:rPr lang="en-US" strike="sngStrike" dirty="0">
                <a:solidFill>
                  <a:srgbClr val="FF0000"/>
                </a:solidFill>
              </a:rPr>
              <a:t> waters </a:t>
            </a:r>
            <a:r>
              <a:rPr lang="en-US" i="1" strike="sngStrike" dirty="0">
                <a:solidFill>
                  <a:srgbClr val="FF0000"/>
                </a:solidFill>
              </a:rPr>
              <a:t>in the region</a:t>
            </a:r>
            <a:r>
              <a:rPr lang="en-US" strike="sngStrike" dirty="0">
                <a:solidFill>
                  <a:srgbClr val="FF0000"/>
                </a:solidFill>
              </a:rPr>
              <a:t>, </a:t>
            </a:r>
            <a:r>
              <a:rPr lang="en-US" u="sng" strike="sngStrike" dirty="0">
                <a:solidFill>
                  <a:srgbClr val="FF0000"/>
                </a:solidFill>
              </a:rPr>
              <a:t>significantly affect</a:t>
            </a:r>
            <a:r>
              <a:rPr lang="en-US" strike="sngStrike" dirty="0">
                <a:solidFill>
                  <a:srgbClr val="FF0000"/>
                </a:solidFill>
              </a:rPr>
              <a:t> the chemical, physical or biological integrity of (a)(1) waters</a:t>
            </a:r>
          </a:p>
          <a:p>
            <a:pPr marL="571500" indent="-571500">
              <a:buAutoNum type="romanLcParenBoth"/>
            </a:pPr>
            <a:endParaRPr lang="en-US" dirty="0"/>
          </a:p>
          <a:p>
            <a:pPr marL="457200" lvl="1" indent="0">
              <a:buNone/>
            </a:pPr>
            <a:endParaRPr lang="en-US" dirty="0"/>
          </a:p>
        </p:txBody>
      </p:sp>
    </p:spTree>
    <p:extLst>
      <p:ext uri="{BB962C8B-B14F-4D97-AF65-F5344CB8AC3E}">
        <p14:creationId xmlns:p14="http://schemas.microsoft.com/office/powerpoint/2010/main" val="3475461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(a) – The Five WOTUS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a:xfrm>
            <a:off x="838200" y="1825625"/>
            <a:ext cx="10914888" cy="4351338"/>
          </a:xfrm>
        </p:spPr>
        <p:txBody>
          <a:bodyPr>
            <a:normAutofit/>
          </a:bodyPr>
          <a:lstStyle/>
          <a:p>
            <a:pPr marL="514350" indent="-514350">
              <a:buAutoNum type="arabicParenBoth" startAt="4"/>
            </a:pPr>
            <a:r>
              <a:rPr lang="en-US" b="1" dirty="0"/>
              <a:t>Wetlands</a:t>
            </a:r>
            <a:r>
              <a:rPr lang="en-US" dirty="0"/>
              <a:t> adjacent to:</a:t>
            </a:r>
          </a:p>
          <a:p>
            <a:pPr marL="1028700" lvl="1" indent="-571500">
              <a:buAutoNum type="romanLcParenBoth"/>
            </a:pPr>
            <a:r>
              <a:rPr lang="en-US" dirty="0"/>
              <a:t>(a)(1) waters</a:t>
            </a:r>
            <a:endParaRPr lang="en-US" b="1" dirty="0"/>
          </a:p>
          <a:p>
            <a:pPr marL="1028700" lvl="1" indent="-571500">
              <a:buAutoNum type="romanLcParenBoth"/>
            </a:pPr>
            <a:r>
              <a:rPr lang="en-US" u="sng" dirty="0"/>
              <a:t>Relatively permanent</a:t>
            </a:r>
            <a:r>
              <a:rPr lang="en-US" dirty="0"/>
              <a:t>, standing or continuously flowing bodies of (a)(2) or (a)(3)</a:t>
            </a:r>
            <a:r>
              <a:rPr lang="en-US" strike="sngStrike" dirty="0">
                <a:solidFill>
                  <a:srgbClr val="FF0000"/>
                </a:solidFill>
              </a:rPr>
              <a:t>(i) </a:t>
            </a:r>
            <a:r>
              <a:rPr lang="en-US" dirty="0"/>
              <a:t>waters </a:t>
            </a:r>
            <a:r>
              <a:rPr lang="en-US" b="1" dirty="0"/>
              <a:t>AND</a:t>
            </a:r>
            <a:r>
              <a:rPr lang="en-US" dirty="0"/>
              <a:t> with a </a:t>
            </a:r>
            <a:r>
              <a:rPr lang="en-US" u="sng" dirty="0"/>
              <a:t>continuous surface connection</a:t>
            </a:r>
            <a:r>
              <a:rPr lang="en-US" dirty="0"/>
              <a:t> to those waters; </a:t>
            </a:r>
            <a:r>
              <a:rPr lang="en-US" b="1" strike="sngStrike" dirty="0">
                <a:solidFill>
                  <a:srgbClr val="FF0000"/>
                </a:solidFill>
              </a:rPr>
              <a:t>OR</a:t>
            </a:r>
          </a:p>
          <a:p>
            <a:pPr marL="1028700" lvl="1" indent="-571500">
              <a:buAutoNum type="romanLcParenBoth"/>
            </a:pPr>
            <a:r>
              <a:rPr lang="en-US" strike="sngStrike" dirty="0">
                <a:solidFill>
                  <a:srgbClr val="FF0000"/>
                </a:solidFill>
              </a:rPr>
              <a:t>(a)(2) or (a)(3) waters when the wetlands either alone or in combination with </a:t>
            </a:r>
            <a:r>
              <a:rPr lang="en-US" u="sng" strike="sngStrike" dirty="0">
                <a:solidFill>
                  <a:srgbClr val="FF0000"/>
                </a:solidFill>
              </a:rPr>
              <a:t>similarly situated</a:t>
            </a:r>
            <a:r>
              <a:rPr lang="en-US" strike="sngStrike" dirty="0">
                <a:solidFill>
                  <a:srgbClr val="FF0000"/>
                </a:solidFill>
              </a:rPr>
              <a:t> waters </a:t>
            </a:r>
            <a:r>
              <a:rPr lang="en-US" i="1" strike="sngStrike" dirty="0">
                <a:solidFill>
                  <a:srgbClr val="FF0000"/>
                </a:solidFill>
              </a:rPr>
              <a:t>in the region</a:t>
            </a:r>
            <a:r>
              <a:rPr lang="en-US" strike="sngStrike" dirty="0">
                <a:solidFill>
                  <a:srgbClr val="FF0000"/>
                </a:solidFill>
              </a:rPr>
              <a:t>, </a:t>
            </a:r>
            <a:r>
              <a:rPr lang="en-US" u="sng" strike="sngStrike" dirty="0">
                <a:solidFill>
                  <a:srgbClr val="FF0000"/>
                </a:solidFill>
              </a:rPr>
              <a:t>significantly affect</a:t>
            </a:r>
            <a:r>
              <a:rPr lang="en-US" strike="sngStrike" dirty="0">
                <a:solidFill>
                  <a:srgbClr val="FF0000"/>
                </a:solidFill>
              </a:rPr>
              <a:t> the chemical, physical or biological integrity of (a)(1) waters</a:t>
            </a:r>
          </a:p>
          <a:p>
            <a:pPr marL="457200" lvl="1" indent="0">
              <a:buNone/>
            </a:pPr>
            <a:endParaRPr lang="en-US" dirty="0"/>
          </a:p>
        </p:txBody>
      </p:sp>
    </p:spTree>
    <p:extLst>
      <p:ext uri="{BB962C8B-B14F-4D97-AF65-F5344CB8AC3E}">
        <p14:creationId xmlns:p14="http://schemas.microsoft.com/office/powerpoint/2010/main" val="759007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54B07570-9834-3C04-8D06-ACA15A02951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spTree>
    <p:extLst>
      <p:ext uri="{BB962C8B-B14F-4D97-AF65-F5344CB8AC3E}">
        <p14:creationId xmlns:p14="http://schemas.microsoft.com/office/powerpoint/2010/main" val="1401807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(a) – The Five WOTUS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p:txBody>
          <a:bodyPr>
            <a:normAutofit/>
          </a:bodyPr>
          <a:lstStyle/>
          <a:p>
            <a:pPr marL="457200" lvl="1" indent="0">
              <a:buNone/>
            </a:pPr>
            <a:r>
              <a:rPr lang="en-US" sz="2800" dirty="0"/>
              <a:t>(5) </a:t>
            </a:r>
            <a:r>
              <a:rPr lang="en-US" sz="2800" b="1" dirty="0"/>
              <a:t>Intrastate</a:t>
            </a:r>
            <a:r>
              <a:rPr lang="en-US" sz="2800" dirty="0"/>
              <a:t> lakes and ponds, </a:t>
            </a:r>
            <a:r>
              <a:rPr lang="en-US" sz="2800" strike="sngStrike" dirty="0">
                <a:solidFill>
                  <a:srgbClr val="FF0000"/>
                </a:solidFill>
              </a:rPr>
              <a:t>streams or wetlands </a:t>
            </a:r>
            <a:r>
              <a:rPr lang="en-US" sz="2800" dirty="0"/>
              <a:t>not identified in (a)(1) – (a)(4):</a:t>
            </a:r>
          </a:p>
          <a:p>
            <a:pPr marL="1428750" lvl="2" indent="-514350">
              <a:buAutoNum type="romanLcParenBoth"/>
            </a:pPr>
            <a:r>
              <a:rPr lang="en-US" sz="2400" dirty="0"/>
              <a:t>That are </a:t>
            </a:r>
            <a:r>
              <a:rPr lang="en-US" sz="2400" u="sng" dirty="0"/>
              <a:t>relatively permanent</a:t>
            </a:r>
            <a:r>
              <a:rPr lang="en-US" sz="2400" dirty="0"/>
              <a:t>, standing or continuously flowing with a continuous surface connection to (a)(1) or (a)(3)</a:t>
            </a:r>
            <a:r>
              <a:rPr lang="en-US" sz="2400" strike="sngStrike" dirty="0">
                <a:solidFill>
                  <a:srgbClr val="FF0000"/>
                </a:solidFill>
              </a:rPr>
              <a:t>(i); </a:t>
            </a:r>
            <a:r>
              <a:rPr lang="en-US" sz="2400" b="1" strike="sngStrike" dirty="0">
                <a:solidFill>
                  <a:srgbClr val="FF0000"/>
                </a:solidFill>
              </a:rPr>
              <a:t>OR</a:t>
            </a:r>
          </a:p>
          <a:p>
            <a:pPr marL="1428750" lvl="2" indent="-514350">
              <a:buAutoNum type="romanLcParenBoth"/>
            </a:pPr>
            <a:r>
              <a:rPr lang="en-US" sz="2400" strike="sngStrike" dirty="0">
                <a:solidFill>
                  <a:srgbClr val="FF0000"/>
                </a:solidFill>
              </a:rPr>
              <a:t>That either alone or in combination with </a:t>
            </a:r>
            <a:r>
              <a:rPr lang="en-US" sz="2400" u="sng" strike="sngStrike" dirty="0">
                <a:solidFill>
                  <a:srgbClr val="FF0000"/>
                </a:solidFill>
              </a:rPr>
              <a:t>similarly situated</a:t>
            </a:r>
            <a:r>
              <a:rPr lang="en-US" sz="2400" strike="sngStrike" dirty="0">
                <a:solidFill>
                  <a:srgbClr val="FF0000"/>
                </a:solidFill>
              </a:rPr>
              <a:t> waters </a:t>
            </a:r>
            <a:r>
              <a:rPr lang="en-US" sz="2400" i="1" strike="sngStrike" dirty="0">
                <a:solidFill>
                  <a:srgbClr val="FF0000"/>
                </a:solidFill>
              </a:rPr>
              <a:t>in the region</a:t>
            </a:r>
            <a:r>
              <a:rPr lang="en-US" sz="2400" strike="sngStrike" dirty="0">
                <a:solidFill>
                  <a:srgbClr val="FF0000"/>
                </a:solidFill>
              </a:rPr>
              <a:t>, </a:t>
            </a:r>
            <a:r>
              <a:rPr lang="en-US" sz="2400" u="sng" strike="sngStrike" dirty="0">
                <a:solidFill>
                  <a:srgbClr val="FF0000"/>
                </a:solidFill>
              </a:rPr>
              <a:t>significantly affect</a:t>
            </a:r>
            <a:r>
              <a:rPr lang="en-US" sz="2400" strike="sngStrike" dirty="0">
                <a:solidFill>
                  <a:srgbClr val="FF0000"/>
                </a:solidFill>
              </a:rPr>
              <a:t> the chemical, physical or biological integrity of (a)(1) waters</a:t>
            </a:r>
          </a:p>
          <a:p>
            <a:pPr marL="1428750" lvl="2" indent="-514350">
              <a:buAutoNum type="romanLcParenBoth"/>
            </a:pPr>
            <a:endParaRPr lang="en-US" sz="2400" dirty="0"/>
          </a:p>
          <a:p>
            <a:pPr marL="1428750" lvl="2" indent="-514350">
              <a:buAutoNum type="romanLcParenBoth"/>
            </a:pPr>
            <a:endParaRPr lang="en-US" sz="2400" dirty="0"/>
          </a:p>
          <a:p>
            <a:pPr marL="0" indent="0">
              <a:buNone/>
            </a:pPr>
            <a:r>
              <a:rPr lang="en-US" sz="3200" dirty="0"/>
              <a:t>Note: Waters may fall into multiple categories</a:t>
            </a:r>
          </a:p>
          <a:p>
            <a:pPr marL="514350" indent="-514350">
              <a:buAutoNum type="romanLcParenBoth"/>
            </a:pPr>
            <a:endParaRPr lang="en-US" sz="3200" dirty="0"/>
          </a:p>
        </p:txBody>
      </p:sp>
    </p:spTree>
    <p:extLst>
      <p:ext uri="{BB962C8B-B14F-4D97-AF65-F5344CB8AC3E}">
        <p14:creationId xmlns:p14="http://schemas.microsoft.com/office/powerpoint/2010/main" val="662596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F3690FC-1919-43CD-90AD-65A66CCF1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322" y="2194"/>
            <a:ext cx="9144000" cy="6858000"/>
          </a:xfrm>
          <a:prstGeom prst="rect">
            <a:avLst/>
          </a:prstGeom>
        </p:spPr>
      </p:pic>
      <p:sp>
        <p:nvSpPr>
          <p:cNvPr id="5" name="TextBox 4">
            <a:extLst>
              <a:ext uri="{FF2B5EF4-FFF2-40B4-BE49-F238E27FC236}">
                <a16:creationId xmlns:a16="http://schemas.microsoft.com/office/drawing/2014/main" id="{75F9D590-9D5D-41E6-A727-79EDD41A9DB7}"/>
              </a:ext>
            </a:extLst>
          </p:cNvPr>
          <p:cNvSpPr txBox="1"/>
          <p:nvPr/>
        </p:nvSpPr>
        <p:spPr>
          <a:xfrm>
            <a:off x="4482059" y="6028156"/>
            <a:ext cx="5224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13307E6-4B38-4D35-9637-35284EEE86C0}"/>
              </a:ext>
            </a:extLst>
          </p:cNvPr>
          <p:cNvSpPr txBox="1"/>
          <p:nvPr/>
        </p:nvSpPr>
        <p:spPr>
          <a:xfrm>
            <a:off x="-48008" y="250267"/>
            <a:ext cx="15239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6600"/>
                </a:solidFill>
                <a:effectLst/>
                <a:uLnTx/>
                <a:uFillTx/>
                <a:latin typeface="Calibri" panose="020F0502020204030204"/>
                <a:ea typeface="+mn-ea"/>
                <a:cs typeface="+mn-cs"/>
              </a:rPr>
              <a:t>Paragraph (a) includes: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(1) (i) Traditional Navigable Waters, (ii) Territorial Seas, (iii) Interstate Waters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4884E2D1-84FB-4884-950D-A6C9B8F0E3BE}"/>
              </a:ext>
            </a:extLst>
          </p:cNvPr>
          <p:cNvSpPr txBox="1"/>
          <p:nvPr/>
        </p:nvSpPr>
        <p:spPr>
          <a:xfrm>
            <a:off x="8587585" y="3515641"/>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1" name="TextBox 30">
            <a:extLst>
              <a:ext uri="{FF2B5EF4-FFF2-40B4-BE49-F238E27FC236}">
                <a16:creationId xmlns:a16="http://schemas.microsoft.com/office/drawing/2014/main" id="{619AB10B-0F5F-4D53-AA1D-9BD0398F6AFD}"/>
              </a:ext>
            </a:extLst>
          </p:cNvPr>
          <p:cNvSpPr txBox="1"/>
          <p:nvPr/>
        </p:nvSpPr>
        <p:spPr>
          <a:xfrm>
            <a:off x="7378828" y="1743929"/>
            <a:ext cx="477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35" name="TextBox 34">
            <a:extLst>
              <a:ext uri="{FF2B5EF4-FFF2-40B4-BE49-F238E27FC236}">
                <a16:creationId xmlns:a16="http://schemas.microsoft.com/office/drawing/2014/main" id="{7364B424-1648-4D8E-BDC5-5934EC494E6E}"/>
              </a:ext>
            </a:extLst>
          </p:cNvPr>
          <p:cNvSpPr txBox="1"/>
          <p:nvPr/>
        </p:nvSpPr>
        <p:spPr>
          <a:xfrm>
            <a:off x="7610241" y="3515640"/>
            <a:ext cx="635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3" name="TextBox 2">
            <a:extLst>
              <a:ext uri="{FF2B5EF4-FFF2-40B4-BE49-F238E27FC236}">
                <a16:creationId xmlns:a16="http://schemas.microsoft.com/office/drawing/2014/main" id="{B2B6F419-4AC3-4B69-A8F3-FADFA1971412}"/>
              </a:ext>
            </a:extLst>
          </p:cNvPr>
          <p:cNvSpPr txBox="1"/>
          <p:nvPr/>
        </p:nvSpPr>
        <p:spPr>
          <a:xfrm>
            <a:off x="1780031" y="748330"/>
            <a:ext cx="4765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AC669"/>
                </a:solidFill>
                <a:effectLst/>
                <a:uLnTx/>
                <a:uFillTx/>
                <a:latin typeface="Arial Black" panose="020B0A04020102020204" pitchFamily="34" charset="0"/>
                <a:ea typeface="+mn-ea"/>
                <a:cs typeface="+mn-cs"/>
              </a:rPr>
              <a:t>Biden EPA 2003 RULE</a:t>
            </a:r>
          </a:p>
        </p:txBody>
      </p:sp>
      <p:sp>
        <p:nvSpPr>
          <p:cNvPr id="38" name="TextBox 37">
            <a:extLst>
              <a:ext uri="{FF2B5EF4-FFF2-40B4-BE49-F238E27FC236}">
                <a16:creationId xmlns:a16="http://schemas.microsoft.com/office/drawing/2014/main" id="{683647EA-35B9-4C21-BB74-C99003D4BFE4}"/>
              </a:ext>
            </a:extLst>
          </p:cNvPr>
          <p:cNvSpPr txBox="1"/>
          <p:nvPr/>
        </p:nvSpPr>
        <p:spPr>
          <a:xfrm>
            <a:off x="5878504" y="4543388"/>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1" name="TextBox 40">
            <a:extLst>
              <a:ext uri="{FF2B5EF4-FFF2-40B4-BE49-F238E27FC236}">
                <a16:creationId xmlns:a16="http://schemas.microsoft.com/office/drawing/2014/main" id="{14E58123-3A6E-447F-8B13-98EE33EF0280}"/>
              </a:ext>
            </a:extLst>
          </p:cNvPr>
          <p:cNvSpPr txBox="1"/>
          <p:nvPr/>
        </p:nvSpPr>
        <p:spPr>
          <a:xfrm>
            <a:off x="-22915" y="2014590"/>
            <a:ext cx="14314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Tributaries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Calibri" panose="020F0502020204030204"/>
              </a:rPr>
              <a:t>of (1) or (2)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RP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(ii) SN</a:t>
            </a: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B1CBC87-9A99-4534-B6FA-BDCD73CEE8B2}"/>
              </a:ext>
            </a:extLst>
          </p:cNvPr>
          <p:cNvSpPr txBox="1"/>
          <p:nvPr/>
        </p:nvSpPr>
        <p:spPr>
          <a:xfrm>
            <a:off x="-33358" y="1517345"/>
            <a:ext cx="1564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 Impoundments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    of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WOTUS </a:t>
            </a:r>
          </a:p>
        </p:txBody>
      </p:sp>
      <p:sp>
        <p:nvSpPr>
          <p:cNvPr id="43" name="TextBox 42">
            <a:extLst>
              <a:ext uri="{FF2B5EF4-FFF2-40B4-BE49-F238E27FC236}">
                <a16:creationId xmlns:a16="http://schemas.microsoft.com/office/drawing/2014/main" id="{9DF40CA2-2134-420D-8046-B8AA93D8A0FB}"/>
              </a:ext>
            </a:extLst>
          </p:cNvPr>
          <p:cNvSpPr txBox="1"/>
          <p:nvPr/>
        </p:nvSpPr>
        <p:spPr>
          <a:xfrm>
            <a:off x="1736162" y="6172095"/>
            <a:ext cx="158701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*No categorical significant nexus determinations per preamble</a:t>
            </a:r>
          </a:p>
        </p:txBody>
      </p:sp>
      <p:sp>
        <p:nvSpPr>
          <p:cNvPr id="48" name="TextBox 47">
            <a:extLst>
              <a:ext uri="{FF2B5EF4-FFF2-40B4-BE49-F238E27FC236}">
                <a16:creationId xmlns:a16="http://schemas.microsoft.com/office/drawing/2014/main" id="{B235E1DF-1643-4E54-AE2F-E5132439A690}"/>
              </a:ext>
            </a:extLst>
          </p:cNvPr>
          <p:cNvSpPr txBox="1"/>
          <p:nvPr/>
        </p:nvSpPr>
        <p:spPr>
          <a:xfrm>
            <a:off x="7856300" y="4078489"/>
            <a:ext cx="484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cxnSp>
        <p:nvCxnSpPr>
          <p:cNvPr id="50" name="Straight Connector 49">
            <a:extLst>
              <a:ext uri="{FF2B5EF4-FFF2-40B4-BE49-F238E27FC236}">
                <a16:creationId xmlns:a16="http://schemas.microsoft.com/office/drawing/2014/main" id="{FBF0244D-DE59-49E0-BCAF-5A491DB40722}"/>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1E165612-3C00-4D06-BEDB-B98050C13D78}"/>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mc:AlternateContent xmlns:mc="http://schemas.openxmlformats.org/markup-compatibility/2006" xmlns:p14="http://schemas.microsoft.com/office/powerpoint/2010/main">
        <mc:Choice Requires="p14">
          <p:contentPart p14:bwMode="auto" r:id="rId4">
            <p14:nvContentPartPr>
              <p14:cNvPr id="16" name="Ink 15" hidden="1">
                <a:extLst>
                  <a:ext uri="{FF2B5EF4-FFF2-40B4-BE49-F238E27FC236}">
                    <a16:creationId xmlns:a16="http://schemas.microsoft.com/office/drawing/2014/main" id="{4EDDF716-D3BE-4085-89F8-6C7E44EA7AB9}"/>
                  </a:ext>
                </a:extLst>
              </p14:cNvPr>
              <p14:cNvContentPartPr/>
              <p14:nvPr/>
            </p14:nvContentPartPr>
            <p14:xfrm>
              <a:off x="2873445" y="4129564"/>
              <a:ext cx="471600" cy="360"/>
            </p14:xfrm>
          </p:contentPart>
        </mc:Choice>
        <mc:Fallback xmlns="">
          <p:pic>
            <p:nvPicPr>
              <p:cNvPr id="16" name="Ink 15" hidden="1">
                <a:extLst>
                  <a:ext uri="{FF2B5EF4-FFF2-40B4-BE49-F238E27FC236}">
                    <a16:creationId xmlns:a16="http://schemas.microsoft.com/office/drawing/2014/main" id="{4EDDF716-D3BE-4085-89F8-6C7E44EA7AB9}"/>
                  </a:ext>
                </a:extLst>
              </p:cNvPr>
              <p:cNvPicPr/>
              <p:nvPr/>
            </p:nvPicPr>
            <p:blipFill>
              <a:blip r:embed="rId6"/>
              <a:stretch>
                <a:fillRect/>
              </a:stretch>
            </p:blipFill>
            <p:spPr>
              <a:xfrm>
                <a:off x="2819445" y="4021564"/>
                <a:ext cx="579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9" name="Ink 48" hidden="1">
                <a:extLst>
                  <a:ext uri="{FF2B5EF4-FFF2-40B4-BE49-F238E27FC236}">
                    <a16:creationId xmlns:a16="http://schemas.microsoft.com/office/drawing/2014/main" id="{76A890DF-63CE-4172-A567-9EBA4393E09B}"/>
                  </a:ext>
                </a:extLst>
              </p14:cNvPr>
              <p14:cNvContentPartPr/>
              <p14:nvPr/>
            </p14:nvContentPartPr>
            <p14:xfrm>
              <a:off x="9392229" y="2236708"/>
              <a:ext cx="360" cy="360"/>
            </p14:xfrm>
          </p:contentPart>
        </mc:Choice>
        <mc:Fallback xmlns="">
          <p:pic>
            <p:nvPicPr>
              <p:cNvPr id="49" name="Ink 48" hidden="1">
                <a:extLst>
                  <a:ext uri="{FF2B5EF4-FFF2-40B4-BE49-F238E27FC236}">
                    <a16:creationId xmlns:a16="http://schemas.microsoft.com/office/drawing/2014/main" id="{76A890DF-63CE-4172-A567-9EBA4393E09B}"/>
                  </a:ext>
                </a:extLst>
              </p:cNvPr>
              <p:cNvPicPr/>
              <p:nvPr/>
            </p:nvPicPr>
            <p:blipFill>
              <a:blip r:embed="rId8"/>
              <a:stretch>
                <a:fillRect/>
              </a:stretch>
            </p:blipFill>
            <p:spPr>
              <a:xfrm>
                <a:off x="9338229" y="21287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1" name="Ink 50" hidden="1">
                <a:extLst>
                  <a:ext uri="{FF2B5EF4-FFF2-40B4-BE49-F238E27FC236}">
                    <a16:creationId xmlns:a16="http://schemas.microsoft.com/office/drawing/2014/main" id="{9F4EE57F-0B8D-4EBE-80EC-C691CCAE9217}"/>
                  </a:ext>
                </a:extLst>
              </p14:cNvPr>
              <p14:cNvContentPartPr/>
              <p14:nvPr/>
            </p14:nvContentPartPr>
            <p14:xfrm>
              <a:off x="9365589" y="2236708"/>
              <a:ext cx="360" cy="360"/>
            </p14:xfrm>
          </p:contentPart>
        </mc:Choice>
        <mc:Fallback xmlns="">
          <p:pic>
            <p:nvPicPr>
              <p:cNvPr id="51" name="Ink 50" hidden="1">
                <a:extLst>
                  <a:ext uri="{FF2B5EF4-FFF2-40B4-BE49-F238E27FC236}">
                    <a16:creationId xmlns:a16="http://schemas.microsoft.com/office/drawing/2014/main" id="{9F4EE57F-0B8D-4EBE-80EC-C691CCAE9217}"/>
                  </a:ext>
                </a:extLst>
              </p:cNvPr>
              <p:cNvPicPr/>
              <p:nvPr/>
            </p:nvPicPr>
            <p:blipFill>
              <a:blip r:embed="rId8"/>
              <a:stretch>
                <a:fillRect/>
              </a:stretch>
            </p:blipFill>
            <p:spPr>
              <a:xfrm>
                <a:off x="9311589" y="21287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6" name="Ink 55" hidden="1">
                <a:extLst>
                  <a:ext uri="{FF2B5EF4-FFF2-40B4-BE49-F238E27FC236}">
                    <a16:creationId xmlns:a16="http://schemas.microsoft.com/office/drawing/2014/main" id="{D0F6DA13-CDE6-4747-A918-03A1D658F396}"/>
                  </a:ext>
                </a:extLst>
              </p14:cNvPr>
              <p14:cNvContentPartPr/>
              <p14:nvPr/>
            </p14:nvContentPartPr>
            <p14:xfrm>
              <a:off x="9303309" y="2219068"/>
              <a:ext cx="360" cy="360"/>
            </p14:xfrm>
          </p:contentPart>
        </mc:Choice>
        <mc:Fallback xmlns="">
          <p:pic>
            <p:nvPicPr>
              <p:cNvPr id="56" name="Ink 55" hidden="1">
                <a:extLst>
                  <a:ext uri="{FF2B5EF4-FFF2-40B4-BE49-F238E27FC236}">
                    <a16:creationId xmlns:a16="http://schemas.microsoft.com/office/drawing/2014/main" id="{D0F6DA13-CDE6-4747-A918-03A1D658F396}"/>
                  </a:ext>
                </a:extLst>
              </p:cNvPr>
              <p:cNvPicPr/>
              <p:nvPr/>
            </p:nvPicPr>
            <p:blipFill>
              <a:blip r:embed="rId8"/>
              <a:stretch>
                <a:fillRect/>
              </a:stretch>
            </p:blipFill>
            <p:spPr>
              <a:xfrm>
                <a:off x="9249309" y="2111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7" name="Ink 56" hidden="1">
                <a:extLst>
                  <a:ext uri="{FF2B5EF4-FFF2-40B4-BE49-F238E27FC236}">
                    <a16:creationId xmlns:a16="http://schemas.microsoft.com/office/drawing/2014/main" id="{05B12E52-D76A-4A85-B1D5-3F7B15D87C77}"/>
                  </a:ext>
                </a:extLst>
              </p14:cNvPr>
              <p14:cNvContentPartPr/>
              <p14:nvPr/>
            </p14:nvContentPartPr>
            <p14:xfrm>
              <a:off x="9303309" y="2219068"/>
              <a:ext cx="360" cy="360"/>
            </p14:xfrm>
          </p:contentPart>
        </mc:Choice>
        <mc:Fallback xmlns="">
          <p:pic>
            <p:nvPicPr>
              <p:cNvPr id="57" name="Ink 56" hidden="1">
                <a:extLst>
                  <a:ext uri="{FF2B5EF4-FFF2-40B4-BE49-F238E27FC236}">
                    <a16:creationId xmlns:a16="http://schemas.microsoft.com/office/drawing/2014/main" id="{05B12E52-D76A-4A85-B1D5-3F7B15D87C77}"/>
                  </a:ext>
                </a:extLst>
              </p:cNvPr>
              <p:cNvPicPr/>
              <p:nvPr/>
            </p:nvPicPr>
            <p:blipFill>
              <a:blip r:embed="rId8"/>
              <a:stretch>
                <a:fillRect/>
              </a:stretch>
            </p:blipFill>
            <p:spPr>
              <a:xfrm>
                <a:off x="9249309" y="2111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8" name="Ink 57" hidden="1">
                <a:extLst>
                  <a:ext uri="{FF2B5EF4-FFF2-40B4-BE49-F238E27FC236}">
                    <a16:creationId xmlns:a16="http://schemas.microsoft.com/office/drawing/2014/main" id="{F3D5D1CE-B64D-47B4-841D-5A6F99BD683D}"/>
                  </a:ext>
                </a:extLst>
              </p14:cNvPr>
              <p14:cNvContentPartPr/>
              <p14:nvPr/>
            </p14:nvContentPartPr>
            <p14:xfrm>
              <a:off x="9259389" y="2210428"/>
              <a:ext cx="360" cy="360"/>
            </p14:xfrm>
          </p:contentPart>
        </mc:Choice>
        <mc:Fallback xmlns="">
          <p:pic>
            <p:nvPicPr>
              <p:cNvPr id="58" name="Ink 57" hidden="1">
                <a:extLst>
                  <a:ext uri="{FF2B5EF4-FFF2-40B4-BE49-F238E27FC236}">
                    <a16:creationId xmlns:a16="http://schemas.microsoft.com/office/drawing/2014/main" id="{F3D5D1CE-B64D-47B4-841D-5A6F99BD683D}"/>
                  </a:ext>
                </a:extLst>
              </p:cNvPr>
              <p:cNvPicPr/>
              <p:nvPr/>
            </p:nvPicPr>
            <p:blipFill>
              <a:blip r:embed="rId8"/>
              <a:stretch>
                <a:fillRect/>
              </a:stretch>
            </p:blipFill>
            <p:spPr>
              <a:xfrm>
                <a:off x="9205389" y="21024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9" name="Ink 58" hidden="1">
                <a:extLst>
                  <a:ext uri="{FF2B5EF4-FFF2-40B4-BE49-F238E27FC236}">
                    <a16:creationId xmlns:a16="http://schemas.microsoft.com/office/drawing/2014/main" id="{A78937F9-80E8-4620-BDB3-AE13066D98CC}"/>
                  </a:ext>
                </a:extLst>
              </p14:cNvPr>
              <p14:cNvContentPartPr/>
              <p14:nvPr/>
            </p14:nvContentPartPr>
            <p14:xfrm>
              <a:off x="9288367" y="2210428"/>
              <a:ext cx="360" cy="360"/>
            </p14:xfrm>
          </p:contentPart>
        </mc:Choice>
        <mc:Fallback xmlns="">
          <p:pic>
            <p:nvPicPr>
              <p:cNvPr id="59" name="Ink 58" hidden="1">
                <a:extLst>
                  <a:ext uri="{FF2B5EF4-FFF2-40B4-BE49-F238E27FC236}">
                    <a16:creationId xmlns:a16="http://schemas.microsoft.com/office/drawing/2014/main" id="{A78937F9-80E8-4620-BDB3-AE13066D98CC}"/>
                  </a:ext>
                </a:extLst>
              </p:cNvPr>
              <p:cNvPicPr/>
              <p:nvPr/>
            </p:nvPicPr>
            <p:blipFill>
              <a:blip r:embed="rId8"/>
              <a:stretch>
                <a:fillRect/>
              </a:stretch>
            </p:blipFill>
            <p:spPr>
              <a:xfrm>
                <a:off x="9234367" y="21024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0" name="Ink 59" hidden="1">
                <a:extLst>
                  <a:ext uri="{FF2B5EF4-FFF2-40B4-BE49-F238E27FC236}">
                    <a16:creationId xmlns:a16="http://schemas.microsoft.com/office/drawing/2014/main" id="{431D6999-172B-4D00-AB00-75BB95B4439B}"/>
                  </a:ext>
                </a:extLst>
              </p14:cNvPr>
              <p14:cNvContentPartPr/>
              <p14:nvPr/>
            </p14:nvContentPartPr>
            <p14:xfrm>
              <a:off x="9392229" y="2181268"/>
              <a:ext cx="68400" cy="30960"/>
            </p14:xfrm>
          </p:contentPart>
        </mc:Choice>
        <mc:Fallback xmlns="">
          <p:pic>
            <p:nvPicPr>
              <p:cNvPr id="60" name="Ink 59" hidden="1">
                <a:extLst>
                  <a:ext uri="{FF2B5EF4-FFF2-40B4-BE49-F238E27FC236}">
                    <a16:creationId xmlns:a16="http://schemas.microsoft.com/office/drawing/2014/main" id="{431D6999-172B-4D00-AB00-75BB95B4439B}"/>
                  </a:ext>
                </a:extLst>
              </p:cNvPr>
              <p:cNvPicPr/>
              <p:nvPr/>
            </p:nvPicPr>
            <p:blipFill>
              <a:blip r:embed="rId15"/>
              <a:stretch>
                <a:fillRect/>
              </a:stretch>
            </p:blipFill>
            <p:spPr>
              <a:xfrm>
                <a:off x="9338512" y="2073268"/>
                <a:ext cx="175476"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1" name="Ink 60" hidden="1">
                <a:extLst>
                  <a:ext uri="{FF2B5EF4-FFF2-40B4-BE49-F238E27FC236}">
                    <a16:creationId xmlns:a16="http://schemas.microsoft.com/office/drawing/2014/main" id="{7B69CA1C-4B1A-411D-ADE9-29B3634B6F1D}"/>
                  </a:ext>
                </a:extLst>
              </p14:cNvPr>
              <p14:cNvContentPartPr/>
              <p14:nvPr/>
            </p14:nvContentPartPr>
            <p14:xfrm>
              <a:off x="9525429" y="2147788"/>
              <a:ext cx="360" cy="360"/>
            </p14:xfrm>
          </p:contentPart>
        </mc:Choice>
        <mc:Fallback xmlns="">
          <p:pic>
            <p:nvPicPr>
              <p:cNvPr id="61" name="Ink 60" hidden="1">
                <a:extLst>
                  <a:ext uri="{FF2B5EF4-FFF2-40B4-BE49-F238E27FC236}">
                    <a16:creationId xmlns:a16="http://schemas.microsoft.com/office/drawing/2014/main" id="{7B69CA1C-4B1A-411D-ADE9-29B3634B6F1D}"/>
                  </a:ext>
                </a:extLst>
              </p:cNvPr>
              <p:cNvPicPr/>
              <p:nvPr/>
            </p:nvPicPr>
            <p:blipFill>
              <a:blip r:embed="rId8"/>
              <a:stretch>
                <a:fillRect/>
              </a:stretch>
            </p:blipFill>
            <p:spPr>
              <a:xfrm>
                <a:off x="9471429" y="2039788"/>
                <a:ext cx="108000" cy="216000"/>
              </a:xfrm>
              <a:prstGeom prst="rect">
                <a:avLst/>
              </a:prstGeom>
            </p:spPr>
          </p:pic>
        </mc:Fallback>
      </mc:AlternateContent>
      <p:sp>
        <p:nvSpPr>
          <p:cNvPr id="13" name="TextBox 12">
            <a:extLst>
              <a:ext uri="{FF2B5EF4-FFF2-40B4-BE49-F238E27FC236}">
                <a16:creationId xmlns:a16="http://schemas.microsoft.com/office/drawing/2014/main" id="{33848EF1-864D-422B-CA65-B0734F928940}"/>
              </a:ext>
            </a:extLst>
          </p:cNvPr>
          <p:cNvSpPr txBox="1"/>
          <p:nvPr/>
        </p:nvSpPr>
        <p:spPr>
          <a:xfrm>
            <a:off x="8740832" y="4232378"/>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62" name="TextBox 61">
            <a:extLst>
              <a:ext uri="{FF2B5EF4-FFF2-40B4-BE49-F238E27FC236}">
                <a16:creationId xmlns:a16="http://schemas.microsoft.com/office/drawing/2014/main" id="{3F880EE0-C61B-9D4C-26D7-7850EE8B2640}"/>
              </a:ext>
            </a:extLst>
          </p:cNvPr>
          <p:cNvSpPr txBox="1"/>
          <p:nvPr/>
        </p:nvSpPr>
        <p:spPr>
          <a:xfrm>
            <a:off x="3574455" y="2716134"/>
            <a:ext cx="840698" cy="523220"/>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  (</a:t>
            </a:r>
            <a:r>
              <a:rPr lang="en-US" sz="1400" dirty="0">
                <a:solidFill>
                  <a:prstClr val="black"/>
                </a:solidFill>
              </a:rPr>
              <a:t>3ii) or NJD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Multiplication Sign 62">
            <a:extLst>
              <a:ext uri="{FF2B5EF4-FFF2-40B4-BE49-F238E27FC236}">
                <a16:creationId xmlns:a16="http://schemas.microsoft.com/office/drawing/2014/main" id="{840A1D75-17D7-E6FF-C1CC-D8FAE5E349F9}"/>
              </a:ext>
            </a:extLst>
          </p:cNvPr>
          <p:cNvSpPr/>
          <p:nvPr/>
        </p:nvSpPr>
        <p:spPr>
          <a:xfrm>
            <a:off x="1712267" y="4906094"/>
            <a:ext cx="1467440" cy="139624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E5F1D33C-DA78-0780-2747-4A6AFC5800CB}"/>
              </a:ext>
            </a:extLst>
          </p:cNvPr>
          <p:cNvPicPr>
            <a:picLocks noChangeAspect="1"/>
          </p:cNvPicPr>
          <p:nvPr/>
        </p:nvPicPr>
        <p:blipFill rotWithShape="1">
          <a:blip r:embed="rId17"/>
          <a:srcRect t="23337"/>
          <a:stretch/>
        </p:blipFill>
        <p:spPr>
          <a:xfrm>
            <a:off x="7058636" y="2994584"/>
            <a:ext cx="771633" cy="262914"/>
          </a:xfrm>
          <a:prstGeom prst="rect">
            <a:avLst/>
          </a:prstGeom>
        </p:spPr>
      </p:pic>
      <p:sp>
        <p:nvSpPr>
          <p:cNvPr id="20" name="TextBox 19">
            <a:extLst>
              <a:ext uri="{FF2B5EF4-FFF2-40B4-BE49-F238E27FC236}">
                <a16:creationId xmlns:a16="http://schemas.microsoft.com/office/drawing/2014/main" id="{BF8644C1-7F9D-9961-FD5B-E702596B1FBC}"/>
              </a:ext>
            </a:extLst>
          </p:cNvPr>
          <p:cNvSpPr txBox="1"/>
          <p:nvPr/>
        </p:nvSpPr>
        <p:spPr>
          <a:xfrm>
            <a:off x="4344868" y="5412613"/>
            <a:ext cx="7058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BFD77AA-D7BE-0ACC-41C0-CCEF72D0122C}"/>
              </a:ext>
            </a:extLst>
          </p:cNvPr>
          <p:cNvSpPr txBox="1"/>
          <p:nvPr/>
        </p:nvSpPr>
        <p:spPr>
          <a:xfrm>
            <a:off x="6486875" y="6479448"/>
            <a:ext cx="5385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D84C7F1-9FA7-099C-1638-52DB23AF6795}"/>
              </a:ext>
            </a:extLst>
          </p:cNvPr>
          <p:cNvSpPr txBox="1"/>
          <p:nvPr/>
        </p:nvSpPr>
        <p:spPr>
          <a:xfrm>
            <a:off x="6737189" y="6088699"/>
            <a:ext cx="522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905DEC6-94F9-65FA-1B91-3834DDE3ADF0}"/>
              </a:ext>
            </a:extLst>
          </p:cNvPr>
          <p:cNvSpPr txBox="1"/>
          <p:nvPr/>
        </p:nvSpPr>
        <p:spPr>
          <a:xfrm>
            <a:off x="5128293" y="4389499"/>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7" name="TextBox 6">
            <a:extLst>
              <a:ext uri="{FF2B5EF4-FFF2-40B4-BE49-F238E27FC236}">
                <a16:creationId xmlns:a16="http://schemas.microsoft.com/office/drawing/2014/main" id="{22E4678E-6C87-EEF1-FF6B-646CA915B38D}"/>
              </a:ext>
            </a:extLst>
          </p:cNvPr>
          <p:cNvSpPr txBox="1"/>
          <p:nvPr/>
        </p:nvSpPr>
        <p:spPr>
          <a:xfrm>
            <a:off x="7530611" y="4997319"/>
            <a:ext cx="484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10" name="TextBox 9">
            <a:extLst>
              <a:ext uri="{FF2B5EF4-FFF2-40B4-BE49-F238E27FC236}">
                <a16:creationId xmlns:a16="http://schemas.microsoft.com/office/drawing/2014/main" id="{33F1AE24-4D72-E4FE-E613-0EDB8927DA74}"/>
              </a:ext>
            </a:extLst>
          </p:cNvPr>
          <p:cNvSpPr txBox="1"/>
          <p:nvPr/>
        </p:nvSpPr>
        <p:spPr>
          <a:xfrm>
            <a:off x="-53395" y="5737224"/>
            <a:ext cx="1702582" cy="738664"/>
          </a:xfrm>
          <a:prstGeom prst="rect">
            <a:avLst/>
          </a:prstGeom>
          <a:noFill/>
        </p:spPr>
        <p:txBody>
          <a:bodyPr wrap="square" rtlCol="0">
            <a:spAutoFit/>
          </a:bodyPr>
          <a:lstStyle/>
          <a:p>
            <a:r>
              <a:rPr lang="en-US" sz="1050" b="1" dirty="0"/>
              <a:t>RP</a:t>
            </a:r>
            <a:r>
              <a:rPr lang="en-US" sz="1050" dirty="0"/>
              <a:t> = Relatively Permanent</a:t>
            </a:r>
          </a:p>
          <a:p>
            <a:r>
              <a:rPr lang="en-US" sz="1050" b="1" dirty="0"/>
              <a:t>SN</a:t>
            </a:r>
            <a:r>
              <a:rPr lang="en-US" sz="1050" dirty="0"/>
              <a:t> = Significant Nexus</a:t>
            </a:r>
          </a:p>
          <a:p>
            <a:r>
              <a:rPr lang="en-US" sz="1050" b="1" dirty="0"/>
              <a:t>CSC</a:t>
            </a:r>
            <a:r>
              <a:rPr lang="en-US" sz="1050" dirty="0"/>
              <a:t> = Continuous Surface Connection</a:t>
            </a:r>
          </a:p>
        </p:txBody>
      </p:sp>
      <p:sp>
        <p:nvSpPr>
          <p:cNvPr id="11" name="TextBox 10">
            <a:extLst>
              <a:ext uri="{FF2B5EF4-FFF2-40B4-BE49-F238E27FC236}">
                <a16:creationId xmlns:a16="http://schemas.microsoft.com/office/drawing/2014/main" id="{2F84F63C-EF0E-C362-C46F-D9586ECC7B54}"/>
              </a:ext>
            </a:extLst>
          </p:cNvPr>
          <p:cNvSpPr txBox="1"/>
          <p:nvPr/>
        </p:nvSpPr>
        <p:spPr>
          <a:xfrm>
            <a:off x="6460870" y="4329642"/>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15" name="TextBox 14">
            <a:extLst>
              <a:ext uri="{FF2B5EF4-FFF2-40B4-BE49-F238E27FC236}">
                <a16:creationId xmlns:a16="http://schemas.microsoft.com/office/drawing/2014/main" id="{1D3DBCC3-35AD-C630-A8AE-9556677D8DDB}"/>
              </a:ext>
            </a:extLst>
          </p:cNvPr>
          <p:cNvSpPr txBox="1"/>
          <p:nvPr/>
        </p:nvSpPr>
        <p:spPr>
          <a:xfrm>
            <a:off x="5141561" y="3006091"/>
            <a:ext cx="9794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40" name="TextBox 39">
            <a:extLst>
              <a:ext uri="{FF2B5EF4-FFF2-40B4-BE49-F238E27FC236}">
                <a16:creationId xmlns:a16="http://schemas.microsoft.com/office/drawing/2014/main" id="{AD8EEA0B-704B-CDDA-193C-7B41CCF2B362}"/>
              </a:ext>
            </a:extLst>
          </p:cNvPr>
          <p:cNvSpPr txBox="1"/>
          <p:nvPr/>
        </p:nvSpPr>
        <p:spPr>
          <a:xfrm>
            <a:off x="6682903" y="2946962"/>
            <a:ext cx="635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2" name="TextBox 1">
            <a:extLst>
              <a:ext uri="{FF2B5EF4-FFF2-40B4-BE49-F238E27FC236}">
                <a16:creationId xmlns:a16="http://schemas.microsoft.com/office/drawing/2014/main" id="{9248F82A-EAAC-3066-06CB-E0F0DEE0505C}"/>
              </a:ext>
            </a:extLst>
          </p:cNvPr>
          <p:cNvSpPr txBox="1"/>
          <p:nvPr/>
        </p:nvSpPr>
        <p:spPr>
          <a:xfrm>
            <a:off x="4543744" y="1788461"/>
            <a:ext cx="918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4" name="TextBox 3">
            <a:extLst>
              <a:ext uri="{FF2B5EF4-FFF2-40B4-BE49-F238E27FC236}">
                <a16:creationId xmlns:a16="http://schemas.microsoft.com/office/drawing/2014/main" id="{147D947A-FA94-4D30-57BF-520A901C6A07}"/>
              </a:ext>
            </a:extLst>
          </p:cNvPr>
          <p:cNvSpPr txBox="1"/>
          <p:nvPr/>
        </p:nvSpPr>
        <p:spPr>
          <a:xfrm>
            <a:off x="4212076" y="4412749"/>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8" name="TextBox 7">
            <a:extLst>
              <a:ext uri="{FF2B5EF4-FFF2-40B4-BE49-F238E27FC236}">
                <a16:creationId xmlns:a16="http://schemas.microsoft.com/office/drawing/2014/main" id="{BF946020-D56C-D3D5-6C7B-9FB6A7F744D6}"/>
              </a:ext>
            </a:extLst>
          </p:cNvPr>
          <p:cNvSpPr txBox="1"/>
          <p:nvPr/>
        </p:nvSpPr>
        <p:spPr>
          <a:xfrm>
            <a:off x="5920756" y="1609120"/>
            <a:ext cx="7417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12" name="TextBox 11">
            <a:extLst>
              <a:ext uri="{FF2B5EF4-FFF2-40B4-BE49-F238E27FC236}">
                <a16:creationId xmlns:a16="http://schemas.microsoft.com/office/drawing/2014/main" id="{BB149308-5258-4225-3DF4-B07021690252}"/>
              </a:ext>
            </a:extLst>
          </p:cNvPr>
          <p:cNvSpPr txBox="1"/>
          <p:nvPr/>
        </p:nvSpPr>
        <p:spPr>
          <a:xfrm>
            <a:off x="4365977" y="2367440"/>
            <a:ext cx="4500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18" name="TextBox 17">
            <a:extLst>
              <a:ext uri="{FF2B5EF4-FFF2-40B4-BE49-F238E27FC236}">
                <a16:creationId xmlns:a16="http://schemas.microsoft.com/office/drawing/2014/main" id="{CF0B93B4-1917-C766-3F7B-4A222383ECFB}"/>
              </a:ext>
            </a:extLst>
          </p:cNvPr>
          <p:cNvSpPr txBox="1"/>
          <p:nvPr/>
        </p:nvSpPr>
        <p:spPr>
          <a:xfrm>
            <a:off x="4938156" y="3434181"/>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p>
        </p:txBody>
      </p:sp>
      <p:sp>
        <p:nvSpPr>
          <p:cNvPr id="19" name="TextBox 18">
            <a:extLst>
              <a:ext uri="{FF2B5EF4-FFF2-40B4-BE49-F238E27FC236}">
                <a16:creationId xmlns:a16="http://schemas.microsoft.com/office/drawing/2014/main" id="{A66B16DD-0864-814F-5DE1-BF77254892D0}"/>
              </a:ext>
            </a:extLst>
          </p:cNvPr>
          <p:cNvSpPr txBox="1"/>
          <p:nvPr/>
        </p:nvSpPr>
        <p:spPr>
          <a:xfrm>
            <a:off x="6419205" y="2687456"/>
            <a:ext cx="6359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21" name="TextBox 20">
            <a:extLst>
              <a:ext uri="{FF2B5EF4-FFF2-40B4-BE49-F238E27FC236}">
                <a16:creationId xmlns:a16="http://schemas.microsoft.com/office/drawing/2014/main" id="{A4801AAB-AFDC-4711-E9C1-4383F36D6B16}"/>
              </a:ext>
            </a:extLst>
          </p:cNvPr>
          <p:cNvSpPr txBox="1"/>
          <p:nvPr/>
        </p:nvSpPr>
        <p:spPr>
          <a:xfrm>
            <a:off x="5519825" y="2521229"/>
            <a:ext cx="9670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24" name="TextBox 23">
            <a:extLst>
              <a:ext uri="{FF2B5EF4-FFF2-40B4-BE49-F238E27FC236}">
                <a16:creationId xmlns:a16="http://schemas.microsoft.com/office/drawing/2014/main" id="{8B3E3771-5FF6-F5FF-92CF-86CEFB325128}"/>
              </a:ext>
            </a:extLst>
          </p:cNvPr>
          <p:cNvSpPr txBox="1"/>
          <p:nvPr/>
        </p:nvSpPr>
        <p:spPr>
          <a:xfrm>
            <a:off x="4743282" y="4743623"/>
            <a:ext cx="8484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B5D7CC72-8B83-ADEC-D2B3-415E6BA2A70A}"/>
              </a:ext>
            </a:extLst>
          </p:cNvPr>
          <p:cNvCxnSpPr>
            <a:cxnSpLocks/>
          </p:cNvCxnSpPr>
          <p:nvPr/>
        </p:nvCxnSpPr>
        <p:spPr>
          <a:xfrm flipV="1">
            <a:off x="3806819" y="3598304"/>
            <a:ext cx="118661" cy="164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A840719-9A7A-E1D1-5978-412A4B5F9AAE}"/>
              </a:ext>
            </a:extLst>
          </p:cNvPr>
          <p:cNvSpPr txBox="1"/>
          <p:nvPr/>
        </p:nvSpPr>
        <p:spPr>
          <a:xfrm>
            <a:off x="-62758" y="2856801"/>
            <a:ext cx="17025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lang="en-US" sz="1200" b="1" dirty="0">
                <a:solidFill>
                  <a:prstClr val="black"/>
                </a:solidFill>
                <a:latin typeface="Calibri" panose="020F0502020204030204"/>
              </a:rPr>
              <a:t>Wetlands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Calibri" panose="020F0502020204030204"/>
              </a:rPr>
              <a:t>(i)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Adjacent to (1)</a:t>
            </a:r>
          </a:p>
          <a:p>
            <a:pPr marL="171450" lvl="0" indent="-171450">
              <a:buFontTx/>
              <a:buChar char="-"/>
              <a:defRPr/>
            </a:pPr>
            <a:r>
              <a:rPr lang="en-US" sz="1200" dirty="0">
                <a:solidFill>
                  <a:prstClr val="black"/>
                </a:solidFill>
                <a:latin typeface="Calibri" panose="020F0502020204030204"/>
              </a:rPr>
              <a:t>(ii) Adjacent to </a:t>
            </a:r>
            <a:r>
              <a:rPr lang="en-US" sz="1200" dirty="0">
                <a:solidFill>
                  <a:prstClr val="black"/>
                </a:solidFill>
                <a:highlight>
                  <a:srgbClr val="FFFF00"/>
                </a:highlight>
              </a:rPr>
              <a:t>RP</a:t>
            </a:r>
            <a:r>
              <a:rPr lang="en-US" sz="1200" dirty="0">
                <a:solidFill>
                  <a:prstClr val="black"/>
                </a:solidFill>
              </a:rPr>
              <a:t> </a:t>
            </a:r>
            <a:r>
              <a:rPr lang="en-US" sz="1200" dirty="0">
                <a:solidFill>
                  <a:prstClr val="black"/>
                </a:solidFill>
                <a:latin typeface="Calibri" panose="020F0502020204030204"/>
              </a:rPr>
              <a:t>(2) or </a:t>
            </a:r>
            <a:r>
              <a:rPr lang="en-US" sz="1200" dirty="0">
                <a:solidFill>
                  <a:prstClr val="black"/>
                </a:solidFill>
              </a:rPr>
              <a:t>(3) </a:t>
            </a:r>
            <a:r>
              <a:rPr lang="en-US" sz="1200" dirty="0">
                <a:solidFill>
                  <a:prstClr val="black"/>
                </a:solidFill>
                <a:latin typeface="Calibri" panose="020F0502020204030204"/>
              </a:rPr>
              <a:t>+ </a:t>
            </a:r>
            <a:r>
              <a:rPr lang="en-US" sz="1200" dirty="0">
                <a:solidFill>
                  <a:prstClr val="black"/>
                </a:solidFill>
                <a:highlight>
                  <a:srgbClr val="FFFF00"/>
                </a:highlight>
                <a:latin typeface="Calibri" panose="020F0502020204030204"/>
              </a:rPr>
              <a:t>CSC</a:t>
            </a:r>
          </a:p>
          <a:p>
            <a:pPr marL="171450" indent="-171450">
              <a:buFontTx/>
              <a:buChar char="-"/>
              <a:defRPr/>
            </a:pPr>
            <a:r>
              <a:rPr lang="en-US" sz="1200" dirty="0">
                <a:solidFill>
                  <a:prstClr val="black"/>
                </a:solidFill>
              </a:rPr>
              <a:t>(iii) Adjacent to (2) </a:t>
            </a:r>
            <a:r>
              <a:rPr lang="en-US" sz="1200" dirty="0">
                <a:solidFill>
                  <a:prstClr val="black"/>
                </a:solidFill>
                <a:latin typeface="Calibri" panose="020F0502020204030204"/>
              </a:rPr>
              <a:t>or </a:t>
            </a:r>
            <a:r>
              <a:rPr lang="en-US" sz="1200" dirty="0">
                <a:solidFill>
                  <a:prstClr val="black"/>
                </a:solidFill>
              </a:rPr>
              <a:t>(3) + </a:t>
            </a:r>
            <a:r>
              <a:rPr lang="en-US" sz="1200" dirty="0">
                <a:solidFill>
                  <a:prstClr val="black"/>
                </a:solidFill>
                <a:highlight>
                  <a:srgbClr val="FFFF00"/>
                </a:highlight>
              </a:rPr>
              <a:t>SN</a:t>
            </a:r>
          </a:p>
        </p:txBody>
      </p:sp>
      <p:sp>
        <p:nvSpPr>
          <p:cNvPr id="23" name="TextBox 22">
            <a:extLst>
              <a:ext uri="{FF2B5EF4-FFF2-40B4-BE49-F238E27FC236}">
                <a16:creationId xmlns:a16="http://schemas.microsoft.com/office/drawing/2014/main" id="{8A2E44CB-6AA6-4AAD-1F68-3586FB296B5A}"/>
              </a:ext>
            </a:extLst>
          </p:cNvPr>
          <p:cNvSpPr txBox="1"/>
          <p:nvPr/>
        </p:nvSpPr>
        <p:spPr>
          <a:xfrm>
            <a:off x="9273328" y="1535793"/>
            <a:ext cx="5778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33" name="TextBox 32">
            <a:extLst>
              <a:ext uri="{FF2B5EF4-FFF2-40B4-BE49-F238E27FC236}">
                <a16:creationId xmlns:a16="http://schemas.microsoft.com/office/drawing/2014/main" id="{B8DB2F5A-0992-814A-4259-DAB64086B708}"/>
              </a:ext>
            </a:extLst>
          </p:cNvPr>
          <p:cNvSpPr txBox="1"/>
          <p:nvPr/>
        </p:nvSpPr>
        <p:spPr>
          <a:xfrm>
            <a:off x="2401063" y="4367028"/>
            <a:ext cx="521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34" name="TextBox 33">
            <a:extLst>
              <a:ext uri="{FF2B5EF4-FFF2-40B4-BE49-F238E27FC236}">
                <a16:creationId xmlns:a16="http://schemas.microsoft.com/office/drawing/2014/main" id="{541C8C0B-231A-A53C-E732-BD1C28580939}"/>
              </a:ext>
            </a:extLst>
          </p:cNvPr>
          <p:cNvSpPr txBox="1"/>
          <p:nvPr/>
        </p:nvSpPr>
        <p:spPr>
          <a:xfrm>
            <a:off x="-15806" y="4133588"/>
            <a:ext cx="14835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 Intrastate Lakes &amp; Ponds, Streams or Wetlands</a:t>
            </a:r>
            <a:endPar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prstClr val="black"/>
                </a:solidFill>
                <a:highlight>
                  <a:srgbClr val="FFFF00"/>
                </a:highlight>
                <a:latin typeface="Calibri" panose="020F0502020204030204"/>
              </a:rPr>
              <a:t>(i) RP + CSC to (1) or (3)(i)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prstClr val="black"/>
                </a:solidFill>
                <a:highlight>
                  <a:srgbClr val="FFFF00"/>
                </a:highlight>
                <a:latin typeface="Calibri" panose="020F0502020204030204"/>
              </a:rPr>
              <a:t>(ii) SN</a:t>
            </a:r>
            <a:endParaRPr kumimoji="0" lang="en-US" sz="1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C7B457A-F69D-4AB0-6B15-B4E4FD261586}"/>
              </a:ext>
            </a:extLst>
          </p:cNvPr>
          <p:cNvSpPr txBox="1"/>
          <p:nvPr/>
        </p:nvSpPr>
        <p:spPr>
          <a:xfrm>
            <a:off x="8001075" y="1284573"/>
            <a:ext cx="709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37" name="TextBox 36">
            <a:extLst>
              <a:ext uri="{FF2B5EF4-FFF2-40B4-BE49-F238E27FC236}">
                <a16:creationId xmlns:a16="http://schemas.microsoft.com/office/drawing/2014/main" id="{246FA523-979A-4FBB-D8A6-28F7E5FF8EF1}"/>
              </a:ext>
            </a:extLst>
          </p:cNvPr>
          <p:cNvSpPr txBox="1"/>
          <p:nvPr/>
        </p:nvSpPr>
        <p:spPr>
          <a:xfrm>
            <a:off x="3463773" y="3720662"/>
            <a:ext cx="100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 (4iii), (5i) or (5ii)</a:t>
            </a:r>
          </a:p>
        </p:txBody>
      </p:sp>
      <p:sp>
        <p:nvSpPr>
          <p:cNvPr id="26" name="TextBox 25">
            <a:extLst>
              <a:ext uri="{FF2B5EF4-FFF2-40B4-BE49-F238E27FC236}">
                <a16:creationId xmlns:a16="http://schemas.microsoft.com/office/drawing/2014/main" id="{A3476CAD-6197-FDAD-095E-60483C2DF0C6}"/>
              </a:ext>
            </a:extLst>
          </p:cNvPr>
          <p:cNvSpPr txBox="1"/>
          <p:nvPr/>
        </p:nvSpPr>
        <p:spPr>
          <a:xfrm>
            <a:off x="7445374" y="1095045"/>
            <a:ext cx="967051" cy="307777"/>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44" name="TextBox 43">
            <a:extLst>
              <a:ext uri="{FF2B5EF4-FFF2-40B4-BE49-F238E27FC236}">
                <a16:creationId xmlns:a16="http://schemas.microsoft.com/office/drawing/2014/main" id="{0F24EA03-991E-CD54-F8AE-0DBEFAA1BBE5}"/>
              </a:ext>
            </a:extLst>
          </p:cNvPr>
          <p:cNvSpPr txBox="1"/>
          <p:nvPr/>
        </p:nvSpPr>
        <p:spPr>
          <a:xfrm>
            <a:off x="7776457" y="2096238"/>
            <a:ext cx="635968" cy="307777"/>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(4iii)</a:t>
            </a:r>
          </a:p>
        </p:txBody>
      </p:sp>
      <p:sp>
        <p:nvSpPr>
          <p:cNvPr id="14" name="TextBox 13">
            <a:extLst>
              <a:ext uri="{FF2B5EF4-FFF2-40B4-BE49-F238E27FC236}">
                <a16:creationId xmlns:a16="http://schemas.microsoft.com/office/drawing/2014/main" id="{CE3DD610-FDCC-8847-989A-B03FDF40012B}"/>
              </a:ext>
            </a:extLst>
          </p:cNvPr>
          <p:cNvSpPr txBox="1"/>
          <p:nvPr/>
        </p:nvSpPr>
        <p:spPr>
          <a:xfrm>
            <a:off x="9632976" y="3982435"/>
            <a:ext cx="9221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(3ii)</a:t>
            </a:r>
          </a:p>
        </p:txBody>
      </p:sp>
      <p:sp>
        <p:nvSpPr>
          <p:cNvPr id="28" name="TextBox 27">
            <a:extLst>
              <a:ext uri="{FF2B5EF4-FFF2-40B4-BE49-F238E27FC236}">
                <a16:creationId xmlns:a16="http://schemas.microsoft.com/office/drawing/2014/main" id="{F02591C0-FB5F-221E-7272-A4191488FCCD}"/>
              </a:ext>
            </a:extLst>
          </p:cNvPr>
          <p:cNvSpPr txBox="1"/>
          <p:nvPr/>
        </p:nvSpPr>
        <p:spPr>
          <a:xfrm>
            <a:off x="9208610" y="3470178"/>
            <a:ext cx="709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45" name="TextBox 44">
            <a:extLst>
              <a:ext uri="{FF2B5EF4-FFF2-40B4-BE49-F238E27FC236}">
                <a16:creationId xmlns:a16="http://schemas.microsoft.com/office/drawing/2014/main" id="{7160B512-B343-193B-E2C1-EA4F36AA7F1F}"/>
              </a:ext>
            </a:extLst>
          </p:cNvPr>
          <p:cNvSpPr txBox="1"/>
          <p:nvPr/>
        </p:nvSpPr>
        <p:spPr>
          <a:xfrm>
            <a:off x="9632976" y="4637419"/>
            <a:ext cx="709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(5ii)</a:t>
            </a:r>
          </a:p>
        </p:txBody>
      </p:sp>
      <p:sp>
        <p:nvSpPr>
          <p:cNvPr id="22" name="TextBox 21">
            <a:extLst>
              <a:ext uri="{FF2B5EF4-FFF2-40B4-BE49-F238E27FC236}">
                <a16:creationId xmlns:a16="http://schemas.microsoft.com/office/drawing/2014/main" id="{F32C2010-EC7C-A68A-1088-693CCFC8D0CA}"/>
              </a:ext>
            </a:extLst>
          </p:cNvPr>
          <p:cNvSpPr txBox="1"/>
          <p:nvPr/>
        </p:nvSpPr>
        <p:spPr>
          <a:xfrm>
            <a:off x="7242048" y="196835"/>
            <a:ext cx="3413760" cy="738664"/>
          </a:xfrm>
          <a:prstGeom prst="rect">
            <a:avLst/>
          </a:prstGeom>
          <a:noFill/>
        </p:spPr>
        <p:txBody>
          <a:bodyPr wrap="square" rtlCol="0">
            <a:spAutoFit/>
          </a:bodyPr>
          <a:lstStyle/>
          <a:p>
            <a:pPr algn="ctr"/>
            <a:r>
              <a:rPr lang="en-US" sz="1400" dirty="0"/>
              <a:t>Issued January 18, 2023</a:t>
            </a:r>
          </a:p>
          <a:p>
            <a:pPr algn="ctr"/>
            <a:r>
              <a:rPr lang="en-US" sz="1400" dirty="0"/>
              <a:t>Effective March 20, 2023</a:t>
            </a:r>
          </a:p>
          <a:p>
            <a:pPr algn="ctr"/>
            <a:r>
              <a:rPr lang="en-US" sz="1400" i="1" dirty="0"/>
              <a:t>Currently under injunction in 27 states</a:t>
            </a:r>
          </a:p>
        </p:txBody>
      </p:sp>
    </p:spTree>
    <p:extLst>
      <p:ext uri="{BB962C8B-B14F-4D97-AF65-F5344CB8AC3E}">
        <p14:creationId xmlns:p14="http://schemas.microsoft.com/office/powerpoint/2010/main" val="398757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F3690FC-1919-43CD-90AD-65A66CCF1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322" y="2194"/>
            <a:ext cx="9144000" cy="6858000"/>
          </a:xfrm>
          <a:prstGeom prst="rect">
            <a:avLst/>
          </a:prstGeom>
        </p:spPr>
      </p:pic>
      <p:sp>
        <p:nvSpPr>
          <p:cNvPr id="5" name="TextBox 4">
            <a:extLst>
              <a:ext uri="{FF2B5EF4-FFF2-40B4-BE49-F238E27FC236}">
                <a16:creationId xmlns:a16="http://schemas.microsoft.com/office/drawing/2014/main" id="{75F9D590-9D5D-41E6-A727-79EDD41A9DB7}"/>
              </a:ext>
            </a:extLst>
          </p:cNvPr>
          <p:cNvSpPr txBox="1"/>
          <p:nvPr/>
        </p:nvSpPr>
        <p:spPr>
          <a:xfrm>
            <a:off x="4482059" y="6028156"/>
            <a:ext cx="5224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13307E6-4B38-4D35-9637-35284EEE86C0}"/>
              </a:ext>
            </a:extLst>
          </p:cNvPr>
          <p:cNvSpPr txBox="1"/>
          <p:nvPr/>
        </p:nvSpPr>
        <p:spPr>
          <a:xfrm>
            <a:off x="-48008" y="250267"/>
            <a:ext cx="15239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6600"/>
                </a:solidFill>
                <a:effectLst/>
                <a:uLnTx/>
                <a:uFillTx/>
                <a:latin typeface="Calibri" panose="020F0502020204030204"/>
                <a:ea typeface="+mn-ea"/>
                <a:cs typeface="+mn-cs"/>
              </a:rPr>
              <a:t>Paragraph (a) includes: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(1) (i) Traditional Navigable Waters, (ii) Territorial Seas, (iii) Interstate Waters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B2B6F419-4AC3-4B69-A8F3-FADFA1971412}"/>
              </a:ext>
            </a:extLst>
          </p:cNvPr>
          <p:cNvSpPr txBox="1"/>
          <p:nvPr/>
        </p:nvSpPr>
        <p:spPr>
          <a:xfrm>
            <a:off x="1780031" y="748330"/>
            <a:ext cx="49571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AC669"/>
                </a:solidFill>
                <a:effectLst/>
                <a:uLnTx/>
                <a:uFillTx/>
                <a:latin typeface="Arial Black" panose="020B0A04020102020204" pitchFamily="34" charset="0"/>
                <a:ea typeface="+mn-ea"/>
                <a:cs typeface="+mn-cs"/>
              </a:rPr>
              <a:t>Biden EPA 2003 ‘CONFORMING’ RULE (Post-Sackett)</a:t>
            </a:r>
          </a:p>
        </p:txBody>
      </p:sp>
      <p:sp>
        <p:nvSpPr>
          <p:cNvPr id="38" name="TextBox 37">
            <a:extLst>
              <a:ext uri="{FF2B5EF4-FFF2-40B4-BE49-F238E27FC236}">
                <a16:creationId xmlns:a16="http://schemas.microsoft.com/office/drawing/2014/main" id="{683647EA-35B9-4C21-BB74-C99003D4BFE4}"/>
              </a:ext>
            </a:extLst>
          </p:cNvPr>
          <p:cNvSpPr txBox="1"/>
          <p:nvPr/>
        </p:nvSpPr>
        <p:spPr>
          <a:xfrm>
            <a:off x="5878504" y="4543388"/>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1" name="TextBox 40">
            <a:extLst>
              <a:ext uri="{FF2B5EF4-FFF2-40B4-BE49-F238E27FC236}">
                <a16:creationId xmlns:a16="http://schemas.microsoft.com/office/drawing/2014/main" id="{14E58123-3A6E-447F-8B13-98EE33EF0280}"/>
              </a:ext>
            </a:extLst>
          </p:cNvPr>
          <p:cNvSpPr txBox="1"/>
          <p:nvPr/>
        </p:nvSpPr>
        <p:spPr>
          <a:xfrm>
            <a:off x="-22915" y="2014590"/>
            <a:ext cx="14314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Tributaries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Calibri" panose="020F0502020204030204"/>
              </a:rPr>
              <a:t>of (1) or (2)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RP</a:t>
            </a:r>
          </a:p>
        </p:txBody>
      </p:sp>
      <p:sp>
        <p:nvSpPr>
          <p:cNvPr id="42" name="TextBox 41">
            <a:extLst>
              <a:ext uri="{FF2B5EF4-FFF2-40B4-BE49-F238E27FC236}">
                <a16:creationId xmlns:a16="http://schemas.microsoft.com/office/drawing/2014/main" id="{1B1CBC87-9A99-4534-B6FA-BDCD73CEE8B2}"/>
              </a:ext>
            </a:extLst>
          </p:cNvPr>
          <p:cNvSpPr txBox="1"/>
          <p:nvPr/>
        </p:nvSpPr>
        <p:spPr>
          <a:xfrm>
            <a:off x="-33358" y="1517345"/>
            <a:ext cx="1564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 Impoundments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    of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WOTUS </a:t>
            </a:r>
          </a:p>
        </p:txBody>
      </p:sp>
      <p:sp>
        <p:nvSpPr>
          <p:cNvPr id="43" name="TextBox 42">
            <a:extLst>
              <a:ext uri="{FF2B5EF4-FFF2-40B4-BE49-F238E27FC236}">
                <a16:creationId xmlns:a16="http://schemas.microsoft.com/office/drawing/2014/main" id="{9DF40CA2-2134-420D-8046-B8AA93D8A0FB}"/>
              </a:ext>
            </a:extLst>
          </p:cNvPr>
          <p:cNvSpPr txBox="1"/>
          <p:nvPr/>
        </p:nvSpPr>
        <p:spPr>
          <a:xfrm>
            <a:off x="1736162" y="6172095"/>
            <a:ext cx="158701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*No categorical significant nexus determinations per preamble</a:t>
            </a:r>
          </a:p>
        </p:txBody>
      </p:sp>
      <p:cxnSp>
        <p:nvCxnSpPr>
          <p:cNvPr id="50" name="Straight Connector 49">
            <a:extLst>
              <a:ext uri="{FF2B5EF4-FFF2-40B4-BE49-F238E27FC236}">
                <a16:creationId xmlns:a16="http://schemas.microsoft.com/office/drawing/2014/main" id="{FBF0244D-DE59-49E0-BCAF-5A491DB40722}"/>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1E165612-3C00-4D06-BEDB-B98050C13D78}"/>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mc:AlternateContent xmlns:mc="http://schemas.openxmlformats.org/markup-compatibility/2006" xmlns:p14="http://schemas.microsoft.com/office/powerpoint/2010/main">
        <mc:Choice Requires="p14">
          <p:contentPart p14:bwMode="auto" r:id="rId4">
            <p14:nvContentPartPr>
              <p14:cNvPr id="16" name="Ink 15" hidden="1">
                <a:extLst>
                  <a:ext uri="{FF2B5EF4-FFF2-40B4-BE49-F238E27FC236}">
                    <a16:creationId xmlns:a16="http://schemas.microsoft.com/office/drawing/2014/main" id="{4EDDF716-D3BE-4085-89F8-6C7E44EA7AB9}"/>
                  </a:ext>
                </a:extLst>
              </p14:cNvPr>
              <p14:cNvContentPartPr/>
              <p14:nvPr/>
            </p14:nvContentPartPr>
            <p14:xfrm>
              <a:off x="2873445" y="4129564"/>
              <a:ext cx="471600" cy="360"/>
            </p14:xfrm>
          </p:contentPart>
        </mc:Choice>
        <mc:Fallback xmlns="">
          <p:pic>
            <p:nvPicPr>
              <p:cNvPr id="16" name="Ink 15" hidden="1">
                <a:extLst>
                  <a:ext uri="{FF2B5EF4-FFF2-40B4-BE49-F238E27FC236}">
                    <a16:creationId xmlns:a16="http://schemas.microsoft.com/office/drawing/2014/main" id="{4EDDF716-D3BE-4085-89F8-6C7E44EA7AB9}"/>
                  </a:ext>
                </a:extLst>
              </p:cNvPr>
              <p:cNvPicPr/>
              <p:nvPr/>
            </p:nvPicPr>
            <p:blipFill>
              <a:blip r:embed="rId6"/>
              <a:stretch>
                <a:fillRect/>
              </a:stretch>
            </p:blipFill>
            <p:spPr>
              <a:xfrm>
                <a:off x="2819445" y="4021564"/>
                <a:ext cx="579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9" name="Ink 48" hidden="1">
                <a:extLst>
                  <a:ext uri="{FF2B5EF4-FFF2-40B4-BE49-F238E27FC236}">
                    <a16:creationId xmlns:a16="http://schemas.microsoft.com/office/drawing/2014/main" id="{76A890DF-63CE-4172-A567-9EBA4393E09B}"/>
                  </a:ext>
                </a:extLst>
              </p14:cNvPr>
              <p14:cNvContentPartPr/>
              <p14:nvPr/>
            </p14:nvContentPartPr>
            <p14:xfrm>
              <a:off x="9392229" y="2236708"/>
              <a:ext cx="360" cy="360"/>
            </p14:xfrm>
          </p:contentPart>
        </mc:Choice>
        <mc:Fallback xmlns="">
          <p:pic>
            <p:nvPicPr>
              <p:cNvPr id="49" name="Ink 48" hidden="1">
                <a:extLst>
                  <a:ext uri="{FF2B5EF4-FFF2-40B4-BE49-F238E27FC236}">
                    <a16:creationId xmlns:a16="http://schemas.microsoft.com/office/drawing/2014/main" id="{76A890DF-63CE-4172-A567-9EBA4393E09B}"/>
                  </a:ext>
                </a:extLst>
              </p:cNvPr>
              <p:cNvPicPr/>
              <p:nvPr/>
            </p:nvPicPr>
            <p:blipFill>
              <a:blip r:embed="rId8"/>
              <a:stretch>
                <a:fillRect/>
              </a:stretch>
            </p:blipFill>
            <p:spPr>
              <a:xfrm>
                <a:off x="9338229" y="21287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1" name="Ink 50" hidden="1">
                <a:extLst>
                  <a:ext uri="{FF2B5EF4-FFF2-40B4-BE49-F238E27FC236}">
                    <a16:creationId xmlns:a16="http://schemas.microsoft.com/office/drawing/2014/main" id="{9F4EE57F-0B8D-4EBE-80EC-C691CCAE9217}"/>
                  </a:ext>
                </a:extLst>
              </p14:cNvPr>
              <p14:cNvContentPartPr/>
              <p14:nvPr/>
            </p14:nvContentPartPr>
            <p14:xfrm>
              <a:off x="9365589" y="2236708"/>
              <a:ext cx="360" cy="360"/>
            </p14:xfrm>
          </p:contentPart>
        </mc:Choice>
        <mc:Fallback xmlns="">
          <p:pic>
            <p:nvPicPr>
              <p:cNvPr id="51" name="Ink 50" hidden="1">
                <a:extLst>
                  <a:ext uri="{FF2B5EF4-FFF2-40B4-BE49-F238E27FC236}">
                    <a16:creationId xmlns:a16="http://schemas.microsoft.com/office/drawing/2014/main" id="{9F4EE57F-0B8D-4EBE-80EC-C691CCAE9217}"/>
                  </a:ext>
                </a:extLst>
              </p:cNvPr>
              <p:cNvPicPr/>
              <p:nvPr/>
            </p:nvPicPr>
            <p:blipFill>
              <a:blip r:embed="rId8"/>
              <a:stretch>
                <a:fillRect/>
              </a:stretch>
            </p:blipFill>
            <p:spPr>
              <a:xfrm>
                <a:off x="9311589" y="21287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6" name="Ink 55" hidden="1">
                <a:extLst>
                  <a:ext uri="{FF2B5EF4-FFF2-40B4-BE49-F238E27FC236}">
                    <a16:creationId xmlns:a16="http://schemas.microsoft.com/office/drawing/2014/main" id="{D0F6DA13-CDE6-4747-A918-03A1D658F396}"/>
                  </a:ext>
                </a:extLst>
              </p14:cNvPr>
              <p14:cNvContentPartPr/>
              <p14:nvPr/>
            </p14:nvContentPartPr>
            <p14:xfrm>
              <a:off x="9303309" y="2219068"/>
              <a:ext cx="360" cy="360"/>
            </p14:xfrm>
          </p:contentPart>
        </mc:Choice>
        <mc:Fallback xmlns="">
          <p:pic>
            <p:nvPicPr>
              <p:cNvPr id="56" name="Ink 55" hidden="1">
                <a:extLst>
                  <a:ext uri="{FF2B5EF4-FFF2-40B4-BE49-F238E27FC236}">
                    <a16:creationId xmlns:a16="http://schemas.microsoft.com/office/drawing/2014/main" id="{D0F6DA13-CDE6-4747-A918-03A1D658F396}"/>
                  </a:ext>
                </a:extLst>
              </p:cNvPr>
              <p:cNvPicPr/>
              <p:nvPr/>
            </p:nvPicPr>
            <p:blipFill>
              <a:blip r:embed="rId8"/>
              <a:stretch>
                <a:fillRect/>
              </a:stretch>
            </p:blipFill>
            <p:spPr>
              <a:xfrm>
                <a:off x="9249309" y="2111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7" name="Ink 56" hidden="1">
                <a:extLst>
                  <a:ext uri="{FF2B5EF4-FFF2-40B4-BE49-F238E27FC236}">
                    <a16:creationId xmlns:a16="http://schemas.microsoft.com/office/drawing/2014/main" id="{05B12E52-D76A-4A85-B1D5-3F7B15D87C77}"/>
                  </a:ext>
                </a:extLst>
              </p14:cNvPr>
              <p14:cNvContentPartPr/>
              <p14:nvPr/>
            </p14:nvContentPartPr>
            <p14:xfrm>
              <a:off x="9303309" y="2219068"/>
              <a:ext cx="360" cy="360"/>
            </p14:xfrm>
          </p:contentPart>
        </mc:Choice>
        <mc:Fallback xmlns="">
          <p:pic>
            <p:nvPicPr>
              <p:cNvPr id="57" name="Ink 56" hidden="1">
                <a:extLst>
                  <a:ext uri="{FF2B5EF4-FFF2-40B4-BE49-F238E27FC236}">
                    <a16:creationId xmlns:a16="http://schemas.microsoft.com/office/drawing/2014/main" id="{05B12E52-D76A-4A85-B1D5-3F7B15D87C77}"/>
                  </a:ext>
                </a:extLst>
              </p:cNvPr>
              <p:cNvPicPr/>
              <p:nvPr/>
            </p:nvPicPr>
            <p:blipFill>
              <a:blip r:embed="rId8"/>
              <a:stretch>
                <a:fillRect/>
              </a:stretch>
            </p:blipFill>
            <p:spPr>
              <a:xfrm>
                <a:off x="9249309" y="2111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8" name="Ink 57" hidden="1">
                <a:extLst>
                  <a:ext uri="{FF2B5EF4-FFF2-40B4-BE49-F238E27FC236}">
                    <a16:creationId xmlns:a16="http://schemas.microsoft.com/office/drawing/2014/main" id="{F3D5D1CE-B64D-47B4-841D-5A6F99BD683D}"/>
                  </a:ext>
                </a:extLst>
              </p14:cNvPr>
              <p14:cNvContentPartPr/>
              <p14:nvPr/>
            </p14:nvContentPartPr>
            <p14:xfrm>
              <a:off x="9259389" y="2210428"/>
              <a:ext cx="360" cy="360"/>
            </p14:xfrm>
          </p:contentPart>
        </mc:Choice>
        <mc:Fallback xmlns="">
          <p:pic>
            <p:nvPicPr>
              <p:cNvPr id="58" name="Ink 57" hidden="1">
                <a:extLst>
                  <a:ext uri="{FF2B5EF4-FFF2-40B4-BE49-F238E27FC236}">
                    <a16:creationId xmlns:a16="http://schemas.microsoft.com/office/drawing/2014/main" id="{F3D5D1CE-B64D-47B4-841D-5A6F99BD683D}"/>
                  </a:ext>
                </a:extLst>
              </p:cNvPr>
              <p:cNvPicPr/>
              <p:nvPr/>
            </p:nvPicPr>
            <p:blipFill>
              <a:blip r:embed="rId8"/>
              <a:stretch>
                <a:fillRect/>
              </a:stretch>
            </p:blipFill>
            <p:spPr>
              <a:xfrm>
                <a:off x="9205389" y="21024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9" name="Ink 58" hidden="1">
                <a:extLst>
                  <a:ext uri="{FF2B5EF4-FFF2-40B4-BE49-F238E27FC236}">
                    <a16:creationId xmlns:a16="http://schemas.microsoft.com/office/drawing/2014/main" id="{A78937F9-80E8-4620-BDB3-AE13066D98CC}"/>
                  </a:ext>
                </a:extLst>
              </p14:cNvPr>
              <p14:cNvContentPartPr/>
              <p14:nvPr/>
            </p14:nvContentPartPr>
            <p14:xfrm>
              <a:off x="9288367" y="2210428"/>
              <a:ext cx="360" cy="360"/>
            </p14:xfrm>
          </p:contentPart>
        </mc:Choice>
        <mc:Fallback xmlns="">
          <p:pic>
            <p:nvPicPr>
              <p:cNvPr id="59" name="Ink 58" hidden="1">
                <a:extLst>
                  <a:ext uri="{FF2B5EF4-FFF2-40B4-BE49-F238E27FC236}">
                    <a16:creationId xmlns:a16="http://schemas.microsoft.com/office/drawing/2014/main" id="{A78937F9-80E8-4620-BDB3-AE13066D98CC}"/>
                  </a:ext>
                </a:extLst>
              </p:cNvPr>
              <p:cNvPicPr/>
              <p:nvPr/>
            </p:nvPicPr>
            <p:blipFill>
              <a:blip r:embed="rId8"/>
              <a:stretch>
                <a:fillRect/>
              </a:stretch>
            </p:blipFill>
            <p:spPr>
              <a:xfrm>
                <a:off x="9234367" y="21024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0" name="Ink 59" hidden="1">
                <a:extLst>
                  <a:ext uri="{FF2B5EF4-FFF2-40B4-BE49-F238E27FC236}">
                    <a16:creationId xmlns:a16="http://schemas.microsoft.com/office/drawing/2014/main" id="{431D6999-172B-4D00-AB00-75BB95B4439B}"/>
                  </a:ext>
                </a:extLst>
              </p14:cNvPr>
              <p14:cNvContentPartPr/>
              <p14:nvPr/>
            </p14:nvContentPartPr>
            <p14:xfrm>
              <a:off x="9392229" y="2181268"/>
              <a:ext cx="68400" cy="30960"/>
            </p14:xfrm>
          </p:contentPart>
        </mc:Choice>
        <mc:Fallback xmlns="">
          <p:pic>
            <p:nvPicPr>
              <p:cNvPr id="60" name="Ink 59" hidden="1">
                <a:extLst>
                  <a:ext uri="{FF2B5EF4-FFF2-40B4-BE49-F238E27FC236}">
                    <a16:creationId xmlns:a16="http://schemas.microsoft.com/office/drawing/2014/main" id="{431D6999-172B-4D00-AB00-75BB95B4439B}"/>
                  </a:ext>
                </a:extLst>
              </p:cNvPr>
              <p:cNvPicPr/>
              <p:nvPr/>
            </p:nvPicPr>
            <p:blipFill>
              <a:blip r:embed="rId15"/>
              <a:stretch>
                <a:fillRect/>
              </a:stretch>
            </p:blipFill>
            <p:spPr>
              <a:xfrm>
                <a:off x="9338512" y="2073268"/>
                <a:ext cx="175476"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1" name="Ink 60" hidden="1">
                <a:extLst>
                  <a:ext uri="{FF2B5EF4-FFF2-40B4-BE49-F238E27FC236}">
                    <a16:creationId xmlns:a16="http://schemas.microsoft.com/office/drawing/2014/main" id="{7B69CA1C-4B1A-411D-ADE9-29B3634B6F1D}"/>
                  </a:ext>
                </a:extLst>
              </p14:cNvPr>
              <p14:cNvContentPartPr/>
              <p14:nvPr/>
            </p14:nvContentPartPr>
            <p14:xfrm>
              <a:off x="9525429" y="2147788"/>
              <a:ext cx="360" cy="360"/>
            </p14:xfrm>
          </p:contentPart>
        </mc:Choice>
        <mc:Fallback xmlns="">
          <p:pic>
            <p:nvPicPr>
              <p:cNvPr id="61" name="Ink 60" hidden="1">
                <a:extLst>
                  <a:ext uri="{FF2B5EF4-FFF2-40B4-BE49-F238E27FC236}">
                    <a16:creationId xmlns:a16="http://schemas.microsoft.com/office/drawing/2014/main" id="{7B69CA1C-4B1A-411D-ADE9-29B3634B6F1D}"/>
                  </a:ext>
                </a:extLst>
              </p:cNvPr>
              <p:cNvPicPr/>
              <p:nvPr/>
            </p:nvPicPr>
            <p:blipFill>
              <a:blip r:embed="rId8"/>
              <a:stretch>
                <a:fillRect/>
              </a:stretch>
            </p:blipFill>
            <p:spPr>
              <a:xfrm>
                <a:off x="9471429" y="2039788"/>
                <a:ext cx="108000" cy="216000"/>
              </a:xfrm>
              <a:prstGeom prst="rect">
                <a:avLst/>
              </a:prstGeom>
            </p:spPr>
          </p:pic>
        </mc:Fallback>
      </mc:AlternateContent>
      <p:sp>
        <p:nvSpPr>
          <p:cNvPr id="62" name="TextBox 61">
            <a:extLst>
              <a:ext uri="{FF2B5EF4-FFF2-40B4-BE49-F238E27FC236}">
                <a16:creationId xmlns:a16="http://schemas.microsoft.com/office/drawing/2014/main" id="{3F880EE0-C61B-9D4C-26D7-7850EE8B2640}"/>
              </a:ext>
            </a:extLst>
          </p:cNvPr>
          <p:cNvSpPr txBox="1"/>
          <p:nvPr/>
        </p:nvSpPr>
        <p:spPr>
          <a:xfrm>
            <a:off x="3496919" y="2917382"/>
            <a:ext cx="969289"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r>
              <a:rPr lang="en-US" sz="1400" dirty="0">
                <a:solidFill>
                  <a:prstClr val="black"/>
                </a:solidFill>
              </a:rPr>
              <a:t> or NJD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Multiplication Sign 62">
            <a:extLst>
              <a:ext uri="{FF2B5EF4-FFF2-40B4-BE49-F238E27FC236}">
                <a16:creationId xmlns:a16="http://schemas.microsoft.com/office/drawing/2014/main" id="{840A1D75-17D7-E6FF-C1CC-D8FAE5E349F9}"/>
              </a:ext>
            </a:extLst>
          </p:cNvPr>
          <p:cNvSpPr/>
          <p:nvPr/>
        </p:nvSpPr>
        <p:spPr>
          <a:xfrm>
            <a:off x="1712267" y="4906094"/>
            <a:ext cx="1467440" cy="139624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E5F1D33C-DA78-0780-2747-4A6AFC5800CB}"/>
              </a:ext>
            </a:extLst>
          </p:cNvPr>
          <p:cNvPicPr>
            <a:picLocks noChangeAspect="1"/>
          </p:cNvPicPr>
          <p:nvPr/>
        </p:nvPicPr>
        <p:blipFill rotWithShape="1">
          <a:blip r:embed="rId17"/>
          <a:srcRect t="23337"/>
          <a:stretch/>
        </p:blipFill>
        <p:spPr>
          <a:xfrm>
            <a:off x="7058636" y="2994584"/>
            <a:ext cx="771633" cy="262914"/>
          </a:xfrm>
          <a:prstGeom prst="rect">
            <a:avLst/>
          </a:prstGeom>
        </p:spPr>
      </p:pic>
      <p:sp>
        <p:nvSpPr>
          <p:cNvPr id="20" name="TextBox 19">
            <a:extLst>
              <a:ext uri="{FF2B5EF4-FFF2-40B4-BE49-F238E27FC236}">
                <a16:creationId xmlns:a16="http://schemas.microsoft.com/office/drawing/2014/main" id="{BF8644C1-7F9D-9961-FD5B-E702596B1FBC}"/>
              </a:ext>
            </a:extLst>
          </p:cNvPr>
          <p:cNvSpPr txBox="1"/>
          <p:nvPr/>
        </p:nvSpPr>
        <p:spPr>
          <a:xfrm>
            <a:off x="4344868" y="5412613"/>
            <a:ext cx="7058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BFD77AA-D7BE-0ACC-41C0-CCEF72D0122C}"/>
              </a:ext>
            </a:extLst>
          </p:cNvPr>
          <p:cNvSpPr txBox="1"/>
          <p:nvPr/>
        </p:nvSpPr>
        <p:spPr>
          <a:xfrm>
            <a:off x="6486875" y="6479448"/>
            <a:ext cx="5385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D84C7F1-9FA7-099C-1638-52DB23AF6795}"/>
              </a:ext>
            </a:extLst>
          </p:cNvPr>
          <p:cNvSpPr txBox="1"/>
          <p:nvPr/>
        </p:nvSpPr>
        <p:spPr>
          <a:xfrm>
            <a:off x="6737189" y="6088699"/>
            <a:ext cx="522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905DEC6-94F9-65FA-1B91-3834DDE3ADF0}"/>
              </a:ext>
            </a:extLst>
          </p:cNvPr>
          <p:cNvSpPr txBox="1"/>
          <p:nvPr/>
        </p:nvSpPr>
        <p:spPr>
          <a:xfrm>
            <a:off x="5128293" y="4389499"/>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10" name="TextBox 9">
            <a:extLst>
              <a:ext uri="{FF2B5EF4-FFF2-40B4-BE49-F238E27FC236}">
                <a16:creationId xmlns:a16="http://schemas.microsoft.com/office/drawing/2014/main" id="{33F1AE24-4D72-E4FE-E613-0EDB8927DA74}"/>
              </a:ext>
            </a:extLst>
          </p:cNvPr>
          <p:cNvSpPr txBox="1"/>
          <p:nvPr/>
        </p:nvSpPr>
        <p:spPr>
          <a:xfrm>
            <a:off x="-53395" y="5737224"/>
            <a:ext cx="1702582" cy="738664"/>
          </a:xfrm>
          <a:prstGeom prst="rect">
            <a:avLst/>
          </a:prstGeom>
          <a:noFill/>
        </p:spPr>
        <p:txBody>
          <a:bodyPr wrap="square" rtlCol="0">
            <a:spAutoFit/>
          </a:bodyPr>
          <a:lstStyle/>
          <a:p>
            <a:r>
              <a:rPr lang="en-US" sz="1050" b="1" dirty="0"/>
              <a:t>RP</a:t>
            </a:r>
            <a:r>
              <a:rPr lang="en-US" sz="1050" dirty="0"/>
              <a:t> = Relatively Permanent</a:t>
            </a:r>
          </a:p>
          <a:p>
            <a:r>
              <a:rPr lang="en-US" sz="1050" b="1" dirty="0"/>
              <a:t>SN</a:t>
            </a:r>
            <a:r>
              <a:rPr lang="en-US" sz="1050" dirty="0"/>
              <a:t> = Significant Nexus</a:t>
            </a:r>
          </a:p>
          <a:p>
            <a:r>
              <a:rPr lang="en-US" sz="1050" b="1" dirty="0"/>
              <a:t>CSC</a:t>
            </a:r>
            <a:r>
              <a:rPr lang="en-US" sz="1050" dirty="0"/>
              <a:t> = Continuous Surface Connection</a:t>
            </a:r>
          </a:p>
        </p:txBody>
      </p:sp>
      <p:sp>
        <p:nvSpPr>
          <p:cNvPr id="11" name="TextBox 10">
            <a:extLst>
              <a:ext uri="{FF2B5EF4-FFF2-40B4-BE49-F238E27FC236}">
                <a16:creationId xmlns:a16="http://schemas.microsoft.com/office/drawing/2014/main" id="{2F84F63C-EF0E-C362-C46F-D9586ECC7B54}"/>
              </a:ext>
            </a:extLst>
          </p:cNvPr>
          <p:cNvSpPr txBox="1"/>
          <p:nvPr/>
        </p:nvSpPr>
        <p:spPr>
          <a:xfrm>
            <a:off x="6460870" y="4329642"/>
            <a:ext cx="484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15" name="TextBox 14">
            <a:extLst>
              <a:ext uri="{FF2B5EF4-FFF2-40B4-BE49-F238E27FC236}">
                <a16:creationId xmlns:a16="http://schemas.microsoft.com/office/drawing/2014/main" id="{1D3DBCC3-35AD-C630-A8AE-9556677D8DDB}"/>
              </a:ext>
            </a:extLst>
          </p:cNvPr>
          <p:cNvSpPr txBox="1"/>
          <p:nvPr/>
        </p:nvSpPr>
        <p:spPr>
          <a:xfrm>
            <a:off x="5141561" y="3006091"/>
            <a:ext cx="9794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2" name="TextBox 1">
            <a:extLst>
              <a:ext uri="{FF2B5EF4-FFF2-40B4-BE49-F238E27FC236}">
                <a16:creationId xmlns:a16="http://schemas.microsoft.com/office/drawing/2014/main" id="{9248F82A-EAAC-3066-06CB-E0F0DEE0505C}"/>
              </a:ext>
            </a:extLst>
          </p:cNvPr>
          <p:cNvSpPr txBox="1"/>
          <p:nvPr/>
        </p:nvSpPr>
        <p:spPr>
          <a:xfrm>
            <a:off x="4543744" y="1788461"/>
            <a:ext cx="918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12" name="TextBox 11">
            <a:extLst>
              <a:ext uri="{FF2B5EF4-FFF2-40B4-BE49-F238E27FC236}">
                <a16:creationId xmlns:a16="http://schemas.microsoft.com/office/drawing/2014/main" id="{BB149308-5258-4225-3DF4-B07021690252}"/>
              </a:ext>
            </a:extLst>
          </p:cNvPr>
          <p:cNvSpPr txBox="1"/>
          <p:nvPr/>
        </p:nvSpPr>
        <p:spPr>
          <a:xfrm>
            <a:off x="4365977" y="2367440"/>
            <a:ext cx="4500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a:t>
            </a:r>
          </a:p>
        </p:txBody>
      </p:sp>
      <p:sp>
        <p:nvSpPr>
          <p:cNvPr id="18" name="TextBox 17">
            <a:extLst>
              <a:ext uri="{FF2B5EF4-FFF2-40B4-BE49-F238E27FC236}">
                <a16:creationId xmlns:a16="http://schemas.microsoft.com/office/drawing/2014/main" id="{CF0B93B4-1917-C766-3F7B-4A222383ECFB}"/>
              </a:ext>
            </a:extLst>
          </p:cNvPr>
          <p:cNvSpPr txBox="1"/>
          <p:nvPr/>
        </p:nvSpPr>
        <p:spPr>
          <a:xfrm>
            <a:off x="4938156" y="3434181"/>
            <a:ext cx="544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p>
        </p:txBody>
      </p:sp>
      <p:sp>
        <p:nvSpPr>
          <p:cNvPr id="24" name="TextBox 23">
            <a:extLst>
              <a:ext uri="{FF2B5EF4-FFF2-40B4-BE49-F238E27FC236}">
                <a16:creationId xmlns:a16="http://schemas.microsoft.com/office/drawing/2014/main" id="{8B3E3771-5FF6-F5FF-92CF-86CEFB325128}"/>
              </a:ext>
            </a:extLst>
          </p:cNvPr>
          <p:cNvSpPr txBox="1"/>
          <p:nvPr/>
        </p:nvSpPr>
        <p:spPr>
          <a:xfrm>
            <a:off x="4743282" y="4743623"/>
            <a:ext cx="8484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B5D7CC72-8B83-ADEC-D2B3-415E6BA2A70A}"/>
              </a:ext>
            </a:extLst>
          </p:cNvPr>
          <p:cNvCxnSpPr>
            <a:cxnSpLocks/>
          </p:cNvCxnSpPr>
          <p:nvPr/>
        </p:nvCxnSpPr>
        <p:spPr>
          <a:xfrm flipV="1">
            <a:off x="3806819" y="3598304"/>
            <a:ext cx="118661" cy="164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A840719-9A7A-E1D1-5978-412A4B5F9AAE}"/>
              </a:ext>
            </a:extLst>
          </p:cNvPr>
          <p:cNvSpPr txBox="1"/>
          <p:nvPr/>
        </p:nvSpPr>
        <p:spPr>
          <a:xfrm>
            <a:off x="-62758" y="2856801"/>
            <a:ext cx="17025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lang="en-US" sz="1200" b="1" dirty="0">
                <a:solidFill>
                  <a:prstClr val="black"/>
                </a:solidFill>
                <a:latin typeface="Calibri" panose="020F0502020204030204"/>
              </a:rPr>
              <a:t>Wetlands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Calibri" panose="020F0502020204030204"/>
              </a:rPr>
              <a:t>(i)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Adjacent to (1)</a:t>
            </a:r>
          </a:p>
          <a:p>
            <a:pPr marL="171450" lvl="0" indent="-171450">
              <a:buFontTx/>
              <a:buChar char="-"/>
              <a:defRPr/>
            </a:pPr>
            <a:r>
              <a:rPr lang="en-US" sz="1200" dirty="0">
                <a:solidFill>
                  <a:prstClr val="black"/>
                </a:solidFill>
                <a:latin typeface="Calibri" panose="020F0502020204030204"/>
              </a:rPr>
              <a:t>(ii) Adjacent to </a:t>
            </a:r>
            <a:r>
              <a:rPr lang="en-US" sz="1200" dirty="0">
                <a:solidFill>
                  <a:prstClr val="black"/>
                </a:solidFill>
                <a:highlight>
                  <a:srgbClr val="FFFF00"/>
                </a:highlight>
              </a:rPr>
              <a:t>RP</a:t>
            </a:r>
            <a:r>
              <a:rPr lang="en-US" sz="1200" dirty="0">
                <a:solidFill>
                  <a:prstClr val="black"/>
                </a:solidFill>
              </a:rPr>
              <a:t> </a:t>
            </a:r>
            <a:r>
              <a:rPr lang="en-US" sz="1200" dirty="0">
                <a:solidFill>
                  <a:prstClr val="black"/>
                </a:solidFill>
                <a:latin typeface="Calibri" panose="020F0502020204030204"/>
              </a:rPr>
              <a:t>(2) or </a:t>
            </a:r>
            <a:r>
              <a:rPr lang="en-US" sz="1200" dirty="0">
                <a:solidFill>
                  <a:prstClr val="black"/>
                </a:solidFill>
              </a:rPr>
              <a:t>(3) </a:t>
            </a:r>
            <a:r>
              <a:rPr lang="en-US" sz="1200" dirty="0">
                <a:solidFill>
                  <a:prstClr val="black"/>
                </a:solidFill>
                <a:latin typeface="Calibri" panose="020F0502020204030204"/>
              </a:rPr>
              <a:t>+ </a:t>
            </a:r>
            <a:r>
              <a:rPr lang="en-US" sz="1200" dirty="0">
                <a:solidFill>
                  <a:prstClr val="black"/>
                </a:solidFill>
                <a:highlight>
                  <a:srgbClr val="FFFF00"/>
                </a:highlight>
                <a:latin typeface="Calibri" panose="020F0502020204030204"/>
              </a:rPr>
              <a:t>CSC</a:t>
            </a:r>
          </a:p>
        </p:txBody>
      </p:sp>
      <p:sp>
        <p:nvSpPr>
          <p:cNvPr id="37" name="TextBox 36">
            <a:extLst>
              <a:ext uri="{FF2B5EF4-FFF2-40B4-BE49-F238E27FC236}">
                <a16:creationId xmlns:a16="http://schemas.microsoft.com/office/drawing/2014/main" id="{246FA523-979A-4FBB-D8A6-28F7E5FF8EF1}"/>
              </a:ext>
            </a:extLst>
          </p:cNvPr>
          <p:cNvSpPr txBox="1"/>
          <p:nvPr/>
        </p:nvSpPr>
        <p:spPr>
          <a:xfrm>
            <a:off x="3463774" y="3720662"/>
            <a:ext cx="5950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p>
        </p:txBody>
      </p:sp>
      <p:sp>
        <p:nvSpPr>
          <p:cNvPr id="68" name="TextBox 67">
            <a:extLst>
              <a:ext uri="{FF2B5EF4-FFF2-40B4-BE49-F238E27FC236}">
                <a16:creationId xmlns:a16="http://schemas.microsoft.com/office/drawing/2014/main" id="{E620312D-9C4A-9322-9499-EF862A6EDD95}"/>
              </a:ext>
            </a:extLst>
          </p:cNvPr>
          <p:cNvSpPr txBox="1"/>
          <p:nvPr/>
        </p:nvSpPr>
        <p:spPr>
          <a:xfrm>
            <a:off x="7830269" y="2103299"/>
            <a:ext cx="6544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p>
        </p:txBody>
      </p:sp>
      <p:sp>
        <p:nvSpPr>
          <p:cNvPr id="69" name="TextBox 68">
            <a:extLst>
              <a:ext uri="{FF2B5EF4-FFF2-40B4-BE49-F238E27FC236}">
                <a16:creationId xmlns:a16="http://schemas.microsoft.com/office/drawing/2014/main" id="{B3933921-3FB2-0720-BEA4-3DD30EF59FF8}"/>
              </a:ext>
            </a:extLst>
          </p:cNvPr>
          <p:cNvSpPr txBox="1"/>
          <p:nvPr/>
        </p:nvSpPr>
        <p:spPr>
          <a:xfrm>
            <a:off x="5878504" y="1622682"/>
            <a:ext cx="6544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p>
        </p:txBody>
      </p:sp>
      <p:sp>
        <p:nvSpPr>
          <p:cNvPr id="70" name="TextBox 69">
            <a:extLst>
              <a:ext uri="{FF2B5EF4-FFF2-40B4-BE49-F238E27FC236}">
                <a16:creationId xmlns:a16="http://schemas.microsoft.com/office/drawing/2014/main" id="{3D01B7D1-01A0-2D2F-2FE7-B2116615FFB2}"/>
              </a:ext>
            </a:extLst>
          </p:cNvPr>
          <p:cNvSpPr txBox="1"/>
          <p:nvPr/>
        </p:nvSpPr>
        <p:spPr>
          <a:xfrm>
            <a:off x="6409958" y="2660921"/>
            <a:ext cx="6544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(4ii)?</a:t>
            </a:r>
          </a:p>
        </p:txBody>
      </p:sp>
      <p:sp>
        <p:nvSpPr>
          <p:cNvPr id="71" name="TextBox 70">
            <a:extLst>
              <a:ext uri="{FF2B5EF4-FFF2-40B4-BE49-F238E27FC236}">
                <a16:creationId xmlns:a16="http://schemas.microsoft.com/office/drawing/2014/main" id="{4A7FC2F0-7E58-6906-D9A3-32CD20BA9418}"/>
              </a:ext>
            </a:extLst>
          </p:cNvPr>
          <p:cNvSpPr txBox="1"/>
          <p:nvPr/>
        </p:nvSpPr>
        <p:spPr>
          <a:xfrm>
            <a:off x="8157500" y="4512181"/>
            <a:ext cx="580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72" name="TextBox 71">
            <a:extLst>
              <a:ext uri="{FF2B5EF4-FFF2-40B4-BE49-F238E27FC236}">
                <a16:creationId xmlns:a16="http://schemas.microsoft.com/office/drawing/2014/main" id="{AE0EBAFB-65E1-B323-5A07-0A16610B51A4}"/>
              </a:ext>
            </a:extLst>
          </p:cNvPr>
          <p:cNvSpPr txBox="1"/>
          <p:nvPr/>
        </p:nvSpPr>
        <p:spPr>
          <a:xfrm>
            <a:off x="7725794" y="2952915"/>
            <a:ext cx="580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(3i)?</a:t>
            </a:r>
          </a:p>
        </p:txBody>
      </p:sp>
      <p:sp>
        <p:nvSpPr>
          <p:cNvPr id="73" name="Multiplication Sign 72">
            <a:extLst>
              <a:ext uri="{FF2B5EF4-FFF2-40B4-BE49-F238E27FC236}">
                <a16:creationId xmlns:a16="http://schemas.microsoft.com/office/drawing/2014/main" id="{BB3FE94D-1259-6E63-46D6-415EBAE8FB35}"/>
              </a:ext>
            </a:extLst>
          </p:cNvPr>
          <p:cNvSpPr/>
          <p:nvPr/>
        </p:nvSpPr>
        <p:spPr>
          <a:xfrm>
            <a:off x="6965351" y="1808618"/>
            <a:ext cx="450033" cy="4119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ication Sign 73">
            <a:extLst>
              <a:ext uri="{FF2B5EF4-FFF2-40B4-BE49-F238E27FC236}">
                <a16:creationId xmlns:a16="http://schemas.microsoft.com/office/drawing/2014/main" id="{F7F5A42D-DFD0-345E-5117-1444B0788007}"/>
              </a:ext>
            </a:extLst>
          </p:cNvPr>
          <p:cNvSpPr/>
          <p:nvPr/>
        </p:nvSpPr>
        <p:spPr>
          <a:xfrm>
            <a:off x="9630042" y="3687798"/>
            <a:ext cx="450033" cy="4119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ultiplication Sign 74">
            <a:extLst>
              <a:ext uri="{FF2B5EF4-FFF2-40B4-BE49-F238E27FC236}">
                <a16:creationId xmlns:a16="http://schemas.microsoft.com/office/drawing/2014/main" id="{9AFEA812-C679-8213-6E06-C0D12DA1C6B1}"/>
              </a:ext>
            </a:extLst>
          </p:cNvPr>
          <p:cNvSpPr/>
          <p:nvPr/>
        </p:nvSpPr>
        <p:spPr>
          <a:xfrm>
            <a:off x="4195802" y="4373099"/>
            <a:ext cx="450033" cy="4119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ication Sign 75">
            <a:extLst>
              <a:ext uri="{FF2B5EF4-FFF2-40B4-BE49-F238E27FC236}">
                <a16:creationId xmlns:a16="http://schemas.microsoft.com/office/drawing/2014/main" id="{BFECEB09-4911-BCCB-2643-A89969468338}"/>
              </a:ext>
            </a:extLst>
          </p:cNvPr>
          <p:cNvSpPr/>
          <p:nvPr/>
        </p:nvSpPr>
        <p:spPr>
          <a:xfrm>
            <a:off x="8896322" y="1125080"/>
            <a:ext cx="1467440" cy="139624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ultiplication Sign 76">
            <a:extLst>
              <a:ext uri="{FF2B5EF4-FFF2-40B4-BE49-F238E27FC236}">
                <a16:creationId xmlns:a16="http://schemas.microsoft.com/office/drawing/2014/main" id="{E9430576-B0E7-F364-E098-BCB46C98DC0E}"/>
              </a:ext>
            </a:extLst>
          </p:cNvPr>
          <p:cNvSpPr/>
          <p:nvPr/>
        </p:nvSpPr>
        <p:spPr>
          <a:xfrm>
            <a:off x="2409940" y="4290332"/>
            <a:ext cx="450033" cy="4119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ultiplication Sign 77">
            <a:extLst>
              <a:ext uri="{FF2B5EF4-FFF2-40B4-BE49-F238E27FC236}">
                <a16:creationId xmlns:a16="http://schemas.microsoft.com/office/drawing/2014/main" id="{0F632890-67F4-408B-1BCC-EF376733FADC}"/>
              </a:ext>
            </a:extLst>
          </p:cNvPr>
          <p:cNvSpPr/>
          <p:nvPr/>
        </p:nvSpPr>
        <p:spPr>
          <a:xfrm>
            <a:off x="7790827" y="1128011"/>
            <a:ext cx="450033" cy="4119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ultiplication Sign 78">
            <a:extLst>
              <a:ext uri="{FF2B5EF4-FFF2-40B4-BE49-F238E27FC236}">
                <a16:creationId xmlns:a16="http://schemas.microsoft.com/office/drawing/2014/main" id="{B2FD128B-4A12-B067-4B6A-D9CB15EBE8F4}"/>
              </a:ext>
            </a:extLst>
          </p:cNvPr>
          <p:cNvSpPr/>
          <p:nvPr/>
        </p:nvSpPr>
        <p:spPr>
          <a:xfrm>
            <a:off x="5670930" y="2473834"/>
            <a:ext cx="450033" cy="4119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ultiplication Sign 79">
            <a:extLst>
              <a:ext uri="{FF2B5EF4-FFF2-40B4-BE49-F238E27FC236}">
                <a16:creationId xmlns:a16="http://schemas.microsoft.com/office/drawing/2014/main" id="{909B6B72-5F23-8326-45D1-0ADA9BDB4288}"/>
              </a:ext>
            </a:extLst>
          </p:cNvPr>
          <p:cNvSpPr/>
          <p:nvPr/>
        </p:nvSpPr>
        <p:spPr>
          <a:xfrm>
            <a:off x="8671305" y="4210489"/>
            <a:ext cx="450033" cy="41194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13F459-2448-B67D-B0EF-2FFB47D34D75}"/>
              </a:ext>
            </a:extLst>
          </p:cNvPr>
          <p:cNvSpPr txBox="1"/>
          <p:nvPr/>
        </p:nvSpPr>
        <p:spPr>
          <a:xfrm>
            <a:off x="7242048" y="196835"/>
            <a:ext cx="3413760" cy="738664"/>
          </a:xfrm>
          <a:prstGeom prst="rect">
            <a:avLst/>
          </a:prstGeom>
          <a:noFill/>
        </p:spPr>
        <p:txBody>
          <a:bodyPr wrap="square" rtlCol="0">
            <a:spAutoFit/>
          </a:bodyPr>
          <a:lstStyle/>
          <a:p>
            <a:pPr algn="ctr"/>
            <a:r>
              <a:rPr lang="en-US" sz="1400" dirty="0"/>
              <a:t>Issued August 29, 2023</a:t>
            </a:r>
          </a:p>
          <a:p>
            <a:pPr algn="ctr"/>
            <a:r>
              <a:rPr lang="en-US" sz="1400" dirty="0"/>
              <a:t>Effective September 8, 2023</a:t>
            </a:r>
          </a:p>
          <a:p>
            <a:pPr algn="ctr"/>
            <a:r>
              <a:rPr lang="en-US" sz="1400" dirty="0"/>
              <a:t> </a:t>
            </a:r>
            <a:r>
              <a:rPr lang="en-US" sz="1400" i="1" dirty="0"/>
              <a:t>Currently under injunction in 27 states</a:t>
            </a:r>
          </a:p>
        </p:txBody>
      </p:sp>
    </p:spTree>
    <p:extLst>
      <p:ext uri="{BB962C8B-B14F-4D97-AF65-F5344CB8AC3E}">
        <p14:creationId xmlns:p14="http://schemas.microsoft.com/office/powerpoint/2010/main" val="999503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(b) – The Eight Exemptions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p:txBody>
          <a:bodyPr/>
          <a:lstStyle/>
          <a:p>
            <a:pPr marL="514350" indent="-514350">
              <a:buFont typeface="+mj-lt"/>
              <a:buAutoNum type="arabicPeriod"/>
            </a:pPr>
            <a:r>
              <a:rPr lang="en-US" b="1" dirty="0"/>
              <a:t>Waste Treatment Systems</a:t>
            </a:r>
          </a:p>
          <a:p>
            <a:pPr marL="514350" indent="-514350">
              <a:buFont typeface="+mj-lt"/>
              <a:buAutoNum type="arabicPeriod"/>
            </a:pPr>
            <a:r>
              <a:rPr lang="en-US" b="1" dirty="0"/>
              <a:t>Prior Converted Cropland</a:t>
            </a:r>
          </a:p>
          <a:p>
            <a:pPr lvl="1"/>
            <a:r>
              <a:rPr lang="en-US" dirty="0"/>
              <a:t>Exclusion ceases upon change of use</a:t>
            </a:r>
          </a:p>
          <a:p>
            <a:pPr marL="514350" indent="-514350">
              <a:buFont typeface="+mj-lt"/>
              <a:buAutoNum type="arabicPeriod"/>
            </a:pPr>
            <a:r>
              <a:rPr lang="en-US" b="1" dirty="0"/>
              <a:t>Ditches</a:t>
            </a:r>
          </a:p>
          <a:p>
            <a:pPr lvl="1"/>
            <a:r>
              <a:rPr lang="en-US" dirty="0"/>
              <a:t>Wholly in and draining only dry land, AND</a:t>
            </a:r>
          </a:p>
          <a:p>
            <a:pPr lvl="1"/>
            <a:r>
              <a:rPr lang="en-US" dirty="0"/>
              <a:t>Do not carry a relatively permanent flow of water</a:t>
            </a:r>
          </a:p>
          <a:p>
            <a:pPr marL="514350" indent="-514350">
              <a:buFont typeface="+mj-lt"/>
              <a:buAutoNum type="arabicPeriod"/>
            </a:pPr>
            <a:r>
              <a:rPr lang="en-US" b="1" dirty="0"/>
              <a:t>Artificially irrigated areas</a:t>
            </a:r>
          </a:p>
          <a:p>
            <a:pPr lvl="1"/>
            <a:r>
              <a:rPr lang="en-US" dirty="0"/>
              <a:t>That would revert to dry land if the irrigation ceased</a:t>
            </a:r>
          </a:p>
        </p:txBody>
      </p:sp>
    </p:spTree>
    <p:extLst>
      <p:ext uri="{BB962C8B-B14F-4D97-AF65-F5344CB8AC3E}">
        <p14:creationId xmlns:p14="http://schemas.microsoft.com/office/powerpoint/2010/main" val="1960049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(b) – The Eight Exemptions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p:txBody>
          <a:bodyPr>
            <a:normAutofit fontScale="92500" lnSpcReduction="20000"/>
          </a:bodyPr>
          <a:lstStyle/>
          <a:p>
            <a:pPr marL="514350" indent="-514350">
              <a:buFont typeface="+mj-lt"/>
              <a:buAutoNum type="arabicPeriod" startAt="5"/>
            </a:pPr>
            <a:r>
              <a:rPr lang="en-US" b="1" dirty="0"/>
              <a:t>Artificial</a:t>
            </a:r>
            <a:r>
              <a:rPr lang="en-US" dirty="0"/>
              <a:t> </a:t>
            </a:r>
            <a:r>
              <a:rPr lang="en-US" b="1" dirty="0"/>
              <a:t>lakes or ponds</a:t>
            </a:r>
          </a:p>
          <a:p>
            <a:pPr lvl="1"/>
            <a:r>
              <a:rPr lang="en-US" dirty="0"/>
              <a:t>Created by excavating or diking dry land</a:t>
            </a:r>
          </a:p>
          <a:p>
            <a:pPr lvl="1"/>
            <a:r>
              <a:rPr lang="en-US" dirty="0"/>
              <a:t>Used exclusively for such purposes as </a:t>
            </a:r>
          </a:p>
          <a:p>
            <a:pPr lvl="2"/>
            <a:r>
              <a:rPr lang="en-US" dirty="0"/>
              <a:t>stock watering, irrigation, settling basin or rice growing</a:t>
            </a:r>
          </a:p>
          <a:p>
            <a:pPr marL="514350" indent="-514350">
              <a:buFont typeface="+mj-lt"/>
              <a:buAutoNum type="arabicPeriod" startAt="5"/>
            </a:pPr>
            <a:r>
              <a:rPr lang="en-US" b="1" dirty="0"/>
              <a:t>Artificial reflecting or swimming</a:t>
            </a:r>
            <a:r>
              <a:rPr lang="en-US" dirty="0"/>
              <a:t> </a:t>
            </a:r>
            <a:r>
              <a:rPr lang="en-US" b="1" dirty="0"/>
              <a:t>pools</a:t>
            </a:r>
          </a:p>
          <a:p>
            <a:pPr lvl="1"/>
            <a:r>
              <a:rPr lang="en-US" dirty="0"/>
              <a:t>Created by excavating or diking dry land primarily for aesthetic reasons</a:t>
            </a:r>
          </a:p>
          <a:p>
            <a:pPr marL="514350" indent="-514350">
              <a:buFont typeface="+mj-lt"/>
              <a:buAutoNum type="arabicPeriod" startAt="5"/>
            </a:pPr>
            <a:r>
              <a:rPr lang="en-US" b="1" dirty="0"/>
              <a:t>Waterfilled</a:t>
            </a:r>
            <a:r>
              <a:rPr lang="en-US" dirty="0"/>
              <a:t> </a:t>
            </a:r>
            <a:r>
              <a:rPr lang="en-US" b="1" dirty="0"/>
              <a:t>depressions</a:t>
            </a:r>
          </a:p>
          <a:p>
            <a:pPr lvl="1"/>
            <a:r>
              <a:rPr lang="en-US" dirty="0"/>
              <a:t>Incidental to </a:t>
            </a:r>
            <a:r>
              <a:rPr lang="en-US" u="sng" dirty="0"/>
              <a:t>construction</a:t>
            </a:r>
            <a:r>
              <a:rPr lang="en-US" dirty="0"/>
              <a:t> activity </a:t>
            </a:r>
          </a:p>
          <a:p>
            <a:pPr lvl="1"/>
            <a:r>
              <a:rPr lang="en-US" dirty="0"/>
              <a:t>Pits excavated in dry land for fill, sand or gravel</a:t>
            </a:r>
          </a:p>
          <a:p>
            <a:pPr lvl="1"/>
            <a:r>
              <a:rPr lang="en-US" u="sng" dirty="0"/>
              <a:t>Unless abandoned and reverts to a WOTUS</a:t>
            </a:r>
          </a:p>
          <a:p>
            <a:pPr marL="514350" indent="-514350">
              <a:buFont typeface="+mj-lt"/>
              <a:buAutoNum type="arabicPeriod" startAt="5"/>
            </a:pPr>
            <a:r>
              <a:rPr lang="en-US" b="1" dirty="0"/>
              <a:t>Swales</a:t>
            </a:r>
            <a:r>
              <a:rPr lang="en-US" dirty="0"/>
              <a:t> </a:t>
            </a:r>
            <a:r>
              <a:rPr lang="en-US" b="1" dirty="0"/>
              <a:t>and erosional features</a:t>
            </a:r>
          </a:p>
          <a:p>
            <a:pPr lvl="1"/>
            <a:r>
              <a:rPr lang="en-US" dirty="0"/>
              <a:t>Characterized by low volume, infrequent or short duration flow</a:t>
            </a:r>
          </a:p>
        </p:txBody>
      </p:sp>
    </p:spTree>
    <p:extLst>
      <p:ext uri="{BB962C8B-B14F-4D97-AF65-F5344CB8AC3E}">
        <p14:creationId xmlns:p14="http://schemas.microsoft.com/office/powerpoint/2010/main" val="1275400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Paragraph (c) – The Definitions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p:txBody>
          <a:bodyPr>
            <a:normAutofit/>
          </a:bodyPr>
          <a:lstStyle/>
          <a:p>
            <a:pPr marL="514350" indent="-514350">
              <a:buFont typeface="+mj-lt"/>
              <a:buAutoNum type="arabicPeriod"/>
            </a:pPr>
            <a:r>
              <a:rPr lang="en-US" dirty="0"/>
              <a:t>Wetlands</a:t>
            </a:r>
          </a:p>
          <a:p>
            <a:pPr marL="514350" indent="-514350">
              <a:buFont typeface="+mj-lt"/>
              <a:buAutoNum type="arabicPeriod"/>
            </a:pPr>
            <a:r>
              <a:rPr lang="en-US" b="1" u="sng" dirty="0"/>
              <a:t>Adjacent</a:t>
            </a:r>
          </a:p>
          <a:p>
            <a:pPr marL="514350" indent="-514350">
              <a:buFont typeface="+mj-lt"/>
              <a:buAutoNum type="arabicPeriod"/>
            </a:pPr>
            <a:r>
              <a:rPr lang="en-US" dirty="0"/>
              <a:t>High Tide Line</a:t>
            </a:r>
          </a:p>
          <a:p>
            <a:pPr marL="514350" indent="-514350">
              <a:buFont typeface="+mj-lt"/>
              <a:buAutoNum type="arabicPeriod"/>
            </a:pPr>
            <a:r>
              <a:rPr lang="en-US" dirty="0"/>
              <a:t>Ordinary High Water Mark (OHWM)</a:t>
            </a:r>
          </a:p>
          <a:p>
            <a:pPr marL="514350" indent="-514350">
              <a:buFont typeface="+mj-lt"/>
              <a:buAutoNum type="arabicPeriod"/>
            </a:pPr>
            <a:r>
              <a:rPr lang="en-US" dirty="0"/>
              <a:t>Tidal Waters</a:t>
            </a:r>
          </a:p>
          <a:p>
            <a:pPr marL="514350" indent="-514350">
              <a:buFont typeface="+mj-lt"/>
              <a:buAutoNum type="arabicPeriod"/>
            </a:pPr>
            <a:r>
              <a:rPr lang="en-US" b="1" u="sng" strike="sngStrike" dirty="0">
                <a:solidFill>
                  <a:srgbClr val="FF0000"/>
                </a:solidFill>
              </a:rPr>
              <a:t>Significantly Affect</a:t>
            </a:r>
          </a:p>
        </p:txBody>
      </p:sp>
    </p:spTree>
    <p:extLst>
      <p:ext uri="{BB962C8B-B14F-4D97-AF65-F5344CB8AC3E}">
        <p14:creationId xmlns:p14="http://schemas.microsoft.com/office/powerpoint/2010/main" val="1964986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9147-1E9E-DA43-9AF5-908A8D9E1269}"/>
              </a:ext>
            </a:extLst>
          </p:cNvPr>
          <p:cNvSpPr>
            <a:spLocks noGrp="1"/>
          </p:cNvSpPr>
          <p:nvPr>
            <p:ph type="title"/>
          </p:nvPr>
        </p:nvSpPr>
        <p:spPr/>
        <p:txBody>
          <a:bodyPr/>
          <a:lstStyle/>
          <a:p>
            <a:r>
              <a:rPr lang="en-US" dirty="0"/>
              <a:t>(2) Adjacent</a:t>
            </a:r>
          </a:p>
        </p:txBody>
      </p:sp>
      <p:sp>
        <p:nvSpPr>
          <p:cNvPr id="3" name="Content Placeholder 2">
            <a:extLst>
              <a:ext uri="{FF2B5EF4-FFF2-40B4-BE49-F238E27FC236}">
                <a16:creationId xmlns:a16="http://schemas.microsoft.com/office/drawing/2014/main" id="{353FEE19-C090-08A0-F314-42526D34A74D}"/>
              </a:ext>
            </a:extLst>
          </p:cNvPr>
          <p:cNvSpPr>
            <a:spLocks noGrp="1"/>
          </p:cNvSpPr>
          <p:nvPr>
            <p:ph idx="1"/>
          </p:nvPr>
        </p:nvSpPr>
        <p:spPr>
          <a:xfrm>
            <a:off x="838200" y="1825625"/>
            <a:ext cx="10748650" cy="4351338"/>
          </a:xfrm>
        </p:spPr>
        <p:txBody>
          <a:bodyPr>
            <a:normAutofit/>
          </a:bodyPr>
          <a:lstStyle/>
          <a:p>
            <a:r>
              <a:rPr lang="en-US" strike="sngStrike" dirty="0">
                <a:solidFill>
                  <a:srgbClr val="FF0000"/>
                </a:solidFill>
              </a:rPr>
              <a:t>Means bordering, contiguous, or neighboring. Wetlands separated from other waters of the United States by man-made dikes or barriers, natural river berms, beach dunes, and the like are “adjacent wetlands.”</a:t>
            </a:r>
          </a:p>
          <a:p>
            <a:r>
              <a:rPr lang="en-US" dirty="0"/>
              <a:t>Means having a </a:t>
            </a:r>
            <a:r>
              <a:rPr lang="en-US" u="sng" dirty="0"/>
              <a:t>continuous surface connection</a:t>
            </a:r>
            <a:r>
              <a:rPr lang="en-US" dirty="0"/>
              <a:t>.</a:t>
            </a:r>
          </a:p>
          <a:p>
            <a:pPr marL="457200" lvl="1" indent="0">
              <a:buNone/>
            </a:pPr>
            <a:endParaRPr lang="en-US" dirty="0"/>
          </a:p>
        </p:txBody>
      </p:sp>
    </p:spTree>
    <p:extLst>
      <p:ext uri="{BB962C8B-B14F-4D97-AF65-F5344CB8AC3E}">
        <p14:creationId xmlns:p14="http://schemas.microsoft.com/office/powerpoint/2010/main" val="2310480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p:txBody>
          <a:bodyPr/>
          <a:lstStyle/>
          <a:p>
            <a:r>
              <a:rPr lang="en-US" dirty="0"/>
              <a:t>Continuous Surface Connection</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a:xfrm>
            <a:off x="838200" y="1862667"/>
            <a:ext cx="10515600" cy="3857096"/>
          </a:xfrm>
        </p:spPr>
        <p:txBody>
          <a:bodyPr>
            <a:normAutofit/>
          </a:bodyPr>
          <a:lstStyle/>
          <a:p>
            <a:r>
              <a:rPr lang="en-US" dirty="0"/>
              <a:t>A continuous surface connection </a:t>
            </a:r>
            <a:r>
              <a:rPr lang="en-US" u="sng" dirty="0"/>
              <a:t>does not require</a:t>
            </a:r>
            <a:r>
              <a:rPr lang="en-US" dirty="0"/>
              <a:t> </a:t>
            </a:r>
            <a:r>
              <a:rPr lang="en-US" b="1" dirty="0"/>
              <a:t>constant</a:t>
            </a:r>
            <a:r>
              <a:rPr lang="en-US" dirty="0"/>
              <a:t> hydrologic connection</a:t>
            </a:r>
          </a:p>
          <a:p>
            <a:r>
              <a:rPr lang="en-US" dirty="0"/>
              <a:t>Wetlands meet the continuous surface connection requirement if they are connected to relatively permanent waters by a </a:t>
            </a:r>
            <a:r>
              <a:rPr lang="en-US" b="1" dirty="0"/>
              <a:t>discrete feature</a:t>
            </a:r>
            <a:r>
              <a:rPr lang="en-US" dirty="0"/>
              <a:t> like a </a:t>
            </a:r>
            <a:r>
              <a:rPr lang="en-US" u="sng" dirty="0">
                <a:highlight>
                  <a:srgbClr val="FFFF00"/>
                </a:highlight>
              </a:rPr>
              <a:t>non-jurisdictional</a:t>
            </a:r>
            <a:r>
              <a:rPr lang="en-US" u="sng" dirty="0"/>
              <a:t> ditch</a:t>
            </a:r>
            <a:r>
              <a:rPr lang="en-US" dirty="0"/>
              <a:t>, swale, pipe or culvert, or flood gate</a:t>
            </a:r>
          </a:p>
        </p:txBody>
      </p:sp>
    </p:spTree>
    <p:extLst>
      <p:ext uri="{BB962C8B-B14F-4D97-AF65-F5344CB8AC3E}">
        <p14:creationId xmlns:p14="http://schemas.microsoft.com/office/powerpoint/2010/main" val="142497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a:xfrm>
            <a:off x="838200" y="359990"/>
            <a:ext cx="10515600" cy="1325563"/>
          </a:xfrm>
        </p:spPr>
        <p:txBody>
          <a:bodyPr/>
          <a:lstStyle/>
          <a:p>
            <a:r>
              <a:rPr lang="en-US" dirty="0"/>
              <a:t>Relatively Permanent - Streams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a:xfrm>
            <a:off x="838200" y="1685553"/>
            <a:ext cx="10515600" cy="4812457"/>
          </a:xfrm>
        </p:spPr>
        <p:txBody>
          <a:bodyPr>
            <a:normAutofit/>
          </a:bodyPr>
          <a:lstStyle/>
          <a:p>
            <a:r>
              <a:rPr lang="en-US" dirty="0"/>
              <a:t>Encompasses surface waters that have flowing or standing water year-round or continuously during </a:t>
            </a:r>
            <a:r>
              <a:rPr lang="en-US" i="1" dirty="0"/>
              <a:t>certain times of the year </a:t>
            </a:r>
            <a:r>
              <a:rPr lang="en-US" dirty="0"/>
              <a:t>(</a:t>
            </a:r>
            <a:r>
              <a:rPr lang="en-US" b="1" dirty="0"/>
              <a:t>Perennial/Intermittent?</a:t>
            </a:r>
            <a:r>
              <a:rPr lang="en-US" dirty="0"/>
              <a:t>)</a:t>
            </a:r>
          </a:p>
          <a:p>
            <a:pPr lvl="1"/>
            <a:r>
              <a:rPr lang="en-US" dirty="0" err="1">
                <a:highlight>
                  <a:srgbClr val="FFFF00"/>
                </a:highlight>
              </a:rPr>
              <a:t>Rapanos</a:t>
            </a:r>
            <a:r>
              <a:rPr lang="en-US" dirty="0">
                <a:highlight>
                  <a:srgbClr val="FFFF00"/>
                </a:highlight>
              </a:rPr>
              <a:t> Guidance: </a:t>
            </a:r>
            <a:r>
              <a:rPr lang="en-US" dirty="0"/>
              <a:t>“typically year-round or have continuous </a:t>
            </a:r>
            <a:r>
              <a:rPr lang="en-US" i="1" dirty="0"/>
              <a:t>flow at least seasonally </a:t>
            </a:r>
            <a:r>
              <a:rPr lang="en-US" dirty="0"/>
              <a:t>(e.g., typically three months).”</a:t>
            </a:r>
          </a:p>
          <a:p>
            <a:r>
              <a:rPr lang="en-US" dirty="0"/>
              <a:t>Does not include surface waters with flowing or standing water for only a short duration in direct response to precipitation (</a:t>
            </a:r>
            <a:r>
              <a:rPr lang="en-US" b="1" dirty="0"/>
              <a:t>Ephemeral</a:t>
            </a:r>
            <a:r>
              <a:rPr lang="en-US" dirty="0"/>
              <a:t>)</a:t>
            </a:r>
          </a:p>
          <a:p>
            <a:r>
              <a:rPr lang="en-US" dirty="0"/>
              <a:t>Requires evaluation of </a:t>
            </a:r>
            <a:r>
              <a:rPr lang="en-US" b="1" dirty="0"/>
              <a:t>entire reach </a:t>
            </a:r>
            <a:r>
              <a:rPr lang="en-US" dirty="0"/>
              <a:t>of a stream</a:t>
            </a:r>
          </a:p>
          <a:p>
            <a:r>
              <a:rPr lang="en-US" b="1" dirty="0"/>
              <a:t>OHWM</a:t>
            </a:r>
            <a:r>
              <a:rPr lang="en-US" dirty="0"/>
              <a:t> used to identify tributaries; tributaries include natural, modified or constructed waters</a:t>
            </a:r>
          </a:p>
          <a:p>
            <a:endParaRPr lang="en-US" dirty="0"/>
          </a:p>
          <a:p>
            <a:endParaRPr lang="en-US" dirty="0"/>
          </a:p>
        </p:txBody>
      </p:sp>
    </p:spTree>
    <p:extLst>
      <p:ext uri="{BB962C8B-B14F-4D97-AF65-F5344CB8AC3E}">
        <p14:creationId xmlns:p14="http://schemas.microsoft.com/office/powerpoint/2010/main" val="1527761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9DF0-29AD-AAF2-2CE2-8338B4BEE53A}"/>
              </a:ext>
            </a:extLst>
          </p:cNvPr>
          <p:cNvSpPr>
            <a:spLocks noGrp="1"/>
          </p:cNvSpPr>
          <p:nvPr>
            <p:ph type="title"/>
          </p:nvPr>
        </p:nvSpPr>
        <p:spPr/>
        <p:txBody>
          <a:bodyPr/>
          <a:lstStyle/>
          <a:p>
            <a:r>
              <a:rPr lang="en-US" dirty="0"/>
              <a:t>Relatively permanent flow can be artificial</a:t>
            </a:r>
          </a:p>
        </p:txBody>
      </p:sp>
      <p:sp>
        <p:nvSpPr>
          <p:cNvPr id="3" name="Content Placeholder 2">
            <a:extLst>
              <a:ext uri="{FF2B5EF4-FFF2-40B4-BE49-F238E27FC236}">
                <a16:creationId xmlns:a16="http://schemas.microsoft.com/office/drawing/2014/main" id="{8478F0D0-2062-F834-831E-9F3C75833C91}"/>
              </a:ext>
            </a:extLst>
          </p:cNvPr>
          <p:cNvSpPr>
            <a:spLocks noGrp="1"/>
          </p:cNvSpPr>
          <p:nvPr>
            <p:ph idx="1"/>
          </p:nvPr>
        </p:nvSpPr>
        <p:spPr/>
        <p:txBody>
          <a:bodyPr/>
          <a:lstStyle/>
          <a:p>
            <a:pPr marL="0" indent="0">
              <a:buNone/>
            </a:pPr>
            <a:r>
              <a:rPr lang="en-US" dirty="0"/>
              <a:t>“… relatively permanent waters may include tributaries in which </a:t>
            </a:r>
            <a:r>
              <a:rPr lang="en-US" b="1" dirty="0"/>
              <a:t>flow is driven more by various water management regimes and practices</a:t>
            </a:r>
            <a:r>
              <a:rPr lang="en-US" dirty="0"/>
              <a:t>, such as tributaries with extensive flow alteration (e.g., diversions, bypass channels, water transfers” and </a:t>
            </a:r>
            <a:r>
              <a:rPr lang="en-US" b="1" dirty="0"/>
              <a:t>effluent-dependent</a:t>
            </a:r>
            <a:r>
              <a:rPr lang="en-US" dirty="0"/>
              <a:t> streams.” </a:t>
            </a:r>
          </a:p>
          <a:p>
            <a:pPr marL="0" indent="0">
              <a:buNone/>
            </a:pPr>
            <a:r>
              <a:rPr lang="en-US" dirty="0"/>
              <a:t>	– 2023 Rule Preamble</a:t>
            </a:r>
          </a:p>
        </p:txBody>
      </p:sp>
    </p:spTree>
    <p:extLst>
      <p:ext uri="{BB962C8B-B14F-4D97-AF65-F5344CB8AC3E}">
        <p14:creationId xmlns:p14="http://schemas.microsoft.com/office/powerpoint/2010/main" val="266029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AE0A37FF-1847-130F-B878-711F1ECF6196}"/>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cxnSp>
        <p:nvCxnSpPr>
          <p:cNvPr id="3" name="Straight Connector 2">
            <a:extLst>
              <a:ext uri="{FF2B5EF4-FFF2-40B4-BE49-F238E27FC236}">
                <a16:creationId xmlns:a16="http://schemas.microsoft.com/office/drawing/2014/main" id="{2D2EC759-20D0-2CA2-B920-4A3681FE3492}"/>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687672D-ED51-565C-4CFD-37E1A3083E2F}"/>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33897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560-CA58-FB6A-2502-37B474441CDF}"/>
              </a:ext>
            </a:extLst>
          </p:cNvPr>
          <p:cNvSpPr>
            <a:spLocks noGrp="1"/>
          </p:cNvSpPr>
          <p:nvPr>
            <p:ph type="title"/>
          </p:nvPr>
        </p:nvSpPr>
        <p:spPr>
          <a:xfrm>
            <a:off x="838200" y="359990"/>
            <a:ext cx="10515600" cy="1325563"/>
          </a:xfrm>
        </p:spPr>
        <p:txBody>
          <a:bodyPr/>
          <a:lstStyle/>
          <a:p>
            <a:r>
              <a:rPr lang="en-US" dirty="0"/>
              <a:t>Relatively Permanent - Wetlands</a:t>
            </a:r>
          </a:p>
        </p:txBody>
      </p:sp>
      <p:sp>
        <p:nvSpPr>
          <p:cNvPr id="3" name="Content Placeholder 2">
            <a:extLst>
              <a:ext uri="{FF2B5EF4-FFF2-40B4-BE49-F238E27FC236}">
                <a16:creationId xmlns:a16="http://schemas.microsoft.com/office/drawing/2014/main" id="{FC0554DE-8CF2-BA91-D474-4D53108FA1A8}"/>
              </a:ext>
            </a:extLst>
          </p:cNvPr>
          <p:cNvSpPr>
            <a:spLocks noGrp="1"/>
          </p:cNvSpPr>
          <p:nvPr>
            <p:ph idx="1"/>
          </p:nvPr>
        </p:nvSpPr>
        <p:spPr>
          <a:xfrm>
            <a:off x="838200" y="1685553"/>
            <a:ext cx="10515600" cy="4812457"/>
          </a:xfrm>
        </p:spPr>
        <p:txBody>
          <a:bodyPr>
            <a:normAutofit/>
          </a:bodyPr>
          <a:lstStyle/>
          <a:p>
            <a:r>
              <a:rPr lang="en-US" dirty="0"/>
              <a:t>Adjacent wetlands meet the </a:t>
            </a:r>
            <a:r>
              <a:rPr lang="en-US" u="sng" dirty="0"/>
              <a:t>relatively permanent</a:t>
            </a:r>
            <a:r>
              <a:rPr lang="en-US" dirty="0"/>
              <a:t> standard if they have a </a:t>
            </a:r>
            <a:r>
              <a:rPr lang="en-US" u="sng" dirty="0"/>
              <a:t>continuous surface connection</a:t>
            </a:r>
            <a:r>
              <a:rPr lang="en-US" dirty="0"/>
              <a:t> to a relatively permanent (a)(2) impoundment or a relatively permanent jurisdictional tributary</a:t>
            </a:r>
          </a:p>
          <a:p>
            <a:r>
              <a:rPr lang="en-US" u="sng" dirty="0" err="1"/>
              <a:t>Flowpath</a:t>
            </a:r>
            <a:r>
              <a:rPr lang="en-US" dirty="0"/>
              <a:t> = physical features on the landscape, such as a channel, non-jurisdictional ditch, pipe or swale</a:t>
            </a:r>
          </a:p>
          <a:p>
            <a:r>
              <a:rPr lang="en-US" u="sng" dirty="0"/>
              <a:t>Confined</a:t>
            </a:r>
            <a:r>
              <a:rPr lang="en-US" dirty="0"/>
              <a:t> and </a:t>
            </a:r>
            <a:r>
              <a:rPr lang="en-US" u="sng" dirty="0"/>
              <a:t>Discrete</a:t>
            </a:r>
            <a:endParaRPr lang="en-US" dirty="0"/>
          </a:p>
          <a:p>
            <a:pPr marL="0" indent="0">
              <a:buNone/>
            </a:pPr>
            <a:endParaRPr lang="en-US" dirty="0"/>
          </a:p>
        </p:txBody>
      </p:sp>
    </p:spTree>
    <p:extLst>
      <p:ext uri="{BB962C8B-B14F-4D97-AF65-F5344CB8AC3E}">
        <p14:creationId xmlns:p14="http://schemas.microsoft.com/office/powerpoint/2010/main" val="697029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9147-1E9E-DA43-9AF5-908A8D9E1269}"/>
              </a:ext>
            </a:extLst>
          </p:cNvPr>
          <p:cNvSpPr>
            <a:spLocks noGrp="1"/>
          </p:cNvSpPr>
          <p:nvPr>
            <p:ph type="title"/>
          </p:nvPr>
        </p:nvSpPr>
        <p:spPr/>
        <p:txBody>
          <a:bodyPr/>
          <a:lstStyle/>
          <a:p>
            <a:r>
              <a:rPr lang="en-US" dirty="0"/>
              <a:t>Biden WOTUS Rule Status – Three Injunctions</a:t>
            </a:r>
          </a:p>
        </p:txBody>
      </p:sp>
      <p:sp>
        <p:nvSpPr>
          <p:cNvPr id="3" name="Content Placeholder 2">
            <a:extLst>
              <a:ext uri="{FF2B5EF4-FFF2-40B4-BE49-F238E27FC236}">
                <a16:creationId xmlns:a16="http://schemas.microsoft.com/office/drawing/2014/main" id="{353FEE19-C090-08A0-F314-42526D34A74D}"/>
              </a:ext>
            </a:extLst>
          </p:cNvPr>
          <p:cNvSpPr>
            <a:spLocks noGrp="1"/>
          </p:cNvSpPr>
          <p:nvPr>
            <p:ph idx="1"/>
          </p:nvPr>
        </p:nvSpPr>
        <p:spPr>
          <a:xfrm>
            <a:off x="838200" y="1534408"/>
            <a:ext cx="10515600" cy="4958465"/>
          </a:xfrm>
        </p:spPr>
        <p:txBody>
          <a:bodyPr>
            <a:normAutofit/>
          </a:bodyPr>
          <a:lstStyle/>
          <a:p>
            <a:r>
              <a:rPr lang="en-US" dirty="0">
                <a:highlight>
                  <a:srgbClr val="FFFF00"/>
                </a:highlight>
              </a:rPr>
              <a:t>State of TX vs EPA, U.S. Dist. Ct. – South District of Texas (Galveston)</a:t>
            </a:r>
          </a:p>
          <a:p>
            <a:pPr lvl="1"/>
            <a:r>
              <a:rPr lang="en-US" dirty="0"/>
              <a:t>Texas and Idaho</a:t>
            </a:r>
          </a:p>
          <a:p>
            <a:r>
              <a:rPr lang="en-US" dirty="0"/>
              <a:t>Multiple Plaintiffs vs EPA, U.S. Dist. Ct. – North Dakota District</a:t>
            </a:r>
          </a:p>
          <a:p>
            <a:pPr lvl="1"/>
            <a:r>
              <a:rPr lang="en-US" dirty="0"/>
              <a:t> Alabama, Alaska, Arkansas, Florida, Georgia, Iowa, Indiana, Kansas, Louisiana, Mississippi, Missouri, Montana, Nebraska, New Hampshire, North Dakota, Ohio, Oklahoma, South Carolina, South Dakota, Tennessee, Utah, Virginia, West Virginia, and Wyoming</a:t>
            </a:r>
          </a:p>
          <a:p>
            <a:r>
              <a:rPr lang="en-US" dirty="0"/>
              <a:t>U.S. Court of Appeals for the Sixth Circuit</a:t>
            </a:r>
          </a:p>
          <a:p>
            <a:pPr lvl="1"/>
            <a:r>
              <a:rPr lang="en-US" dirty="0"/>
              <a:t>Kentucky</a:t>
            </a:r>
          </a:p>
        </p:txBody>
      </p:sp>
    </p:spTree>
    <p:extLst>
      <p:ext uri="{BB962C8B-B14F-4D97-AF65-F5344CB8AC3E}">
        <p14:creationId xmlns:p14="http://schemas.microsoft.com/office/powerpoint/2010/main" val="1317172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F889-3678-0FC4-ED72-95E7A64F16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3B195-4021-DFAC-6486-46C87CEF03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53C3066-2080-8A77-7651-26C7FFEE55D5}"/>
              </a:ext>
            </a:extLst>
          </p:cNvPr>
          <p:cNvPicPr>
            <a:picLocks noChangeAspect="1"/>
          </p:cNvPicPr>
          <p:nvPr/>
        </p:nvPicPr>
        <p:blipFill>
          <a:blip r:embed="rId2"/>
          <a:stretch>
            <a:fillRect/>
          </a:stretch>
        </p:blipFill>
        <p:spPr>
          <a:xfrm>
            <a:off x="1888958" y="0"/>
            <a:ext cx="8872884" cy="6858000"/>
          </a:xfrm>
          <a:prstGeom prst="rect">
            <a:avLst/>
          </a:prstGeom>
        </p:spPr>
      </p:pic>
    </p:spTree>
    <p:extLst>
      <p:ext uri="{BB962C8B-B14F-4D97-AF65-F5344CB8AC3E}">
        <p14:creationId xmlns:p14="http://schemas.microsoft.com/office/powerpoint/2010/main" val="2381265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1114-80EE-7321-8383-E8E5C9BAC567}"/>
              </a:ext>
            </a:extLst>
          </p:cNvPr>
          <p:cNvSpPr>
            <a:spLocks noGrp="1"/>
          </p:cNvSpPr>
          <p:nvPr>
            <p:ph type="title"/>
          </p:nvPr>
        </p:nvSpPr>
        <p:spPr/>
        <p:txBody>
          <a:bodyPr/>
          <a:lstStyle/>
          <a:p>
            <a:r>
              <a:rPr lang="en-US" dirty="0"/>
              <a:t>EPA and USACE Webinar Clarifications:</a:t>
            </a:r>
          </a:p>
        </p:txBody>
      </p:sp>
      <p:sp>
        <p:nvSpPr>
          <p:cNvPr id="3" name="Content Placeholder 2">
            <a:extLst>
              <a:ext uri="{FF2B5EF4-FFF2-40B4-BE49-F238E27FC236}">
                <a16:creationId xmlns:a16="http://schemas.microsoft.com/office/drawing/2014/main" id="{E24F5A59-AB36-DCF8-8270-CF659489FB9B}"/>
              </a:ext>
            </a:extLst>
          </p:cNvPr>
          <p:cNvSpPr>
            <a:spLocks noGrp="1"/>
          </p:cNvSpPr>
          <p:nvPr>
            <p:ph idx="1"/>
          </p:nvPr>
        </p:nvSpPr>
        <p:spPr/>
        <p:txBody>
          <a:bodyPr>
            <a:normAutofit fontScale="92500" lnSpcReduction="10000"/>
          </a:bodyPr>
          <a:lstStyle/>
          <a:p>
            <a:pPr lvl="1"/>
            <a:r>
              <a:rPr lang="en-US" sz="3200" dirty="0"/>
              <a:t>2023 Rule issued without public comment due to good cause under </a:t>
            </a:r>
            <a:r>
              <a:rPr lang="en-US" sz="3200" b="1" dirty="0"/>
              <a:t>Administrative Procedures Act </a:t>
            </a:r>
            <a:r>
              <a:rPr lang="en-US" sz="3200" dirty="0"/>
              <a:t>Section 553(b)(B).</a:t>
            </a:r>
          </a:p>
          <a:p>
            <a:pPr lvl="1"/>
            <a:r>
              <a:rPr lang="en-US" sz="3200" dirty="0"/>
              <a:t>Rule issued with ‘</a:t>
            </a:r>
            <a:r>
              <a:rPr lang="en-US" sz="3200" b="1" dirty="0"/>
              <a:t>severability</a:t>
            </a:r>
            <a:r>
              <a:rPr lang="en-US" sz="3200" dirty="0"/>
              <a:t>’ in mind; i.e. should a court decision invalidate a portion of the 2023 Rule, “the agencies’ intent is to preserve its remaining portions to the fullest extent possible.”</a:t>
            </a:r>
          </a:p>
          <a:p>
            <a:pPr lvl="1"/>
            <a:r>
              <a:rPr lang="en-US" sz="3200" dirty="0"/>
              <a:t>Approved Jurisdictional Determinations (</a:t>
            </a:r>
            <a:r>
              <a:rPr lang="en-US" sz="3200" b="1" dirty="0"/>
              <a:t>AJD</a:t>
            </a:r>
            <a:r>
              <a:rPr lang="en-US" sz="3200" dirty="0"/>
              <a:t>s) again being issued.</a:t>
            </a:r>
          </a:p>
          <a:p>
            <a:pPr lvl="1"/>
            <a:r>
              <a:rPr lang="en-US" sz="3200" dirty="0"/>
              <a:t>In states under injunction, agencies using </a:t>
            </a:r>
            <a:r>
              <a:rPr lang="en-US" sz="3200" b="1" dirty="0"/>
              <a:t>pre-2015 regulatory regime plus Sackett</a:t>
            </a:r>
            <a:r>
              <a:rPr lang="en-US" sz="3200" dirty="0"/>
              <a:t> …</a:t>
            </a:r>
          </a:p>
          <a:p>
            <a:pPr lvl="1"/>
            <a:endParaRPr lang="en-US" sz="3200" dirty="0"/>
          </a:p>
          <a:p>
            <a:pPr lvl="1"/>
            <a:endParaRPr lang="en-US" dirty="0"/>
          </a:p>
        </p:txBody>
      </p:sp>
    </p:spTree>
    <p:extLst>
      <p:ext uri="{BB962C8B-B14F-4D97-AF65-F5344CB8AC3E}">
        <p14:creationId xmlns:p14="http://schemas.microsoft.com/office/powerpoint/2010/main" val="2684936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9FC0-467C-A420-9042-F5C4F059390A}"/>
              </a:ext>
            </a:extLst>
          </p:cNvPr>
          <p:cNvSpPr>
            <a:spLocks noGrp="1"/>
          </p:cNvSpPr>
          <p:nvPr>
            <p:ph type="title"/>
          </p:nvPr>
        </p:nvSpPr>
        <p:spPr/>
        <p:txBody>
          <a:bodyPr/>
          <a:lstStyle/>
          <a:p>
            <a:r>
              <a:rPr lang="en-US" dirty="0"/>
              <a:t>USACE Galveston &amp; Fort Worth District Status</a:t>
            </a:r>
          </a:p>
        </p:txBody>
      </p:sp>
      <p:sp>
        <p:nvSpPr>
          <p:cNvPr id="3" name="Content Placeholder 2">
            <a:extLst>
              <a:ext uri="{FF2B5EF4-FFF2-40B4-BE49-F238E27FC236}">
                <a16:creationId xmlns:a16="http://schemas.microsoft.com/office/drawing/2014/main" id="{990B54F1-439F-0CBD-D2BC-3601F2B063A2}"/>
              </a:ext>
            </a:extLst>
          </p:cNvPr>
          <p:cNvSpPr>
            <a:spLocks noGrp="1"/>
          </p:cNvSpPr>
          <p:nvPr>
            <p:ph idx="1"/>
          </p:nvPr>
        </p:nvSpPr>
        <p:spPr/>
        <p:txBody>
          <a:bodyPr/>
          <a:lstStyle/>
          <a:p>
            <a:r>
              <a:rPr lang="en-US" dirty="0"/>
              <a:t>Using </a:t>
            </a:r>
            <a:r>
              <a:rPr lang="en-US" b="1" dirty="0" err="1"/>
              <a:t>Rapanos</a:t>
            </a:r>
            <a:r>
              <a:rPr lang="en-US" b="1" dirty="0"/>
              <a:t> Guidance </a:t>
            </a:r>
            <a:r>
              <a:rPr lang="en-US" dirty="0"/>
              <a:t>(12/2008) informed by </a:t>
            </a:r>
            <a:r>
              <a:rPr lang="en-US" b="1" dirty="0"/>
              <a:t>Sackett v. EPA</a:t>
            </a:r>
          </a:p>
          <a:p>
            <a:r>
              <a:rPr lang="en-US" b="1" dirty="0"/>
              <a:t>Wetlands</a:t>
            </a:r>
            <a:r>
              <a:rPr lang="en-US" dirty="0"/>
              <a:t> – confined/discrete continuous surface connection</a:t>
            </a:r>
          </a:p>
          <a:p>
            <a:r>
              <a:rPr lang="en-US" b="1" dirty="0"/>
              <a:t>Streams</a:t>
            </a:r>
            <a:r>
              <a:rPr lang="en-US" dirty="0"/>
              <a:t> – “wetter” intermittent &amp; perennial</a:t>
            </a:r>
          </a:p>
          <a:p>
            <a:r>
              <a:rPr lang="en-US" dirty="0"/>
              <a:t>Issuing </a:t>
            </a:r>
            <a:r>
              <a:rPr lang="en-US" b="1" dirty="0"/>
              <a:t>AJDs</a:t>
            </a:r>
            <a:r>
              <a:rPr lang="en-US" dirty="0"/>
              <a:t>, but must coordinate with EPA Region 6/HQ</a:t>
            </a:r>
          </a:p>
          <a:p>
            <a:r>
              <a:rPr lang="en-US" dirty="0"/>
              <a:t>Fort Worth favoring “</a:t>
            </a:r>
            <a:r>
              <a:rPr lang="en-US" b="1" dirty="0"/>
              <a:t>Delineation Concurrences</a:t>
            </a:r>
            <a:r>
              <a:rPr lang="en-US" dirty="0"/>
              <a:t>”</a:t>
            </a:r>
          </a:p>
          <a:p>
            <a:pPr lvl="1"/>
            <a:r>
              <a:rPr lang="en-US" dirty="0"/>
              <a:t>Informal request from applicant</a:t>
            </a:r>
          </a:p>
          <a:p>
            <a:pPr lvl="1"/>
            <a:r>
              <a:rPr lang="en-US" dirty="0"/>
              <a:t>Maps aquatic features potentially requiring USACE permit to impact</a:t>
            </a:r>
          </a:p>
          <a:p>
            <a:pPr lvl="1"/>
            <a:r>
              <a:rPr lang="en-US" dirty="0"/>
              <a:t>No mention of “WOTUS” or “jurisdiction”</a:t>
            </a:r>
          </a:p>
          <a:p>
            <a:r>
              <a:rPr lang="en-US" dirty="0"/>
              <a:t>Using </a:t>
            </a:r>
            <a:r>
              <a:rPr lang="en-US" b="1" dirty="0"/>
              <a:t>regionally-specific tools</a:t>
            </a:r>
          </a:p>
          <a:p>
            <a:endParaRPr lang="en-US" dirty="0"/>
          </a:p>
        </p:txBody>
      </p:sp>
    </p:spTree>
    <p:extLst>
      <p:ext uri="{BB962C8B-B14F-4D97-AF65-F5344CB8AC3E}">
        <p14:creationId xmlns:p14="http://schemas.microsoft.com/office/powerpoint/2010/main" val="3011449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0CCE-3AFD-4790-E1F0-2D6C9A0802CB}"/>
              </a:ext>
            </a:extLst>
          </p:cNvPr>
          <p:cNvSpPr>
            <a:spLocks noGrp="1"/>
          </p:cNvSpPr>
          <p:nvPr>
            <p:ph type="title"/>
          </p:nvPr>
        </p:nvSpPr>
        <p:spPr/>
        <p:txBody>
          <a:bodyPr/>
          <a:lstStyle/>
          <a:p>
            <a:r>
              <a:rPr lang="en-US" dirty="0"/>
              <a:t>Regionally-Specific Tools</a:t>
            </a:r>
          </a:p>
        </p:txBody>
      </p:sp>
      <p:sp>
        <p:nvSpPr>
          <p:cNvPr id="3" name="Content Placeholder 2">
            <a:extLst>
              <a:ext uri="{FF2B5EF4-FFF2-40B4-BE49-F238E27FC236}">
                <a16:creationId xmlns:a16="http://schemas.microsoft.com/office/drawing/2014/main" id="{A79E9A46-7B35-09A4-7DAD-4DE02821A62B}"/>
              </a:ext>
            </a:extLst>
          </p:cNvPr>
          <p:cNvSpPr>
            <a:spLocks noGrp="1"/>
          </p:cNvSpPr>
          <p:nvPr>
            <p:ph idx="1"/>
          </p:nvPr>
        </p:nvSpPr>
        <p:spPr>
          <a:xfrm>
            <a:off x="838200" y="1456944"/>
            <a:ext cx="11049000" cy="5309616"/>
          </a:xfrm>
        </p:spPr>
        <p:txBody>
          <a:bodyPr>
            <a:normAutofit fontScale="77500" lnSpcReduction="20000"/>
          </a:bodyPr>
          <a:lstStyle/>
          <a:p>
            <a:pPr marL="514350" indent="-514350">
              <a:buFont typeface="+mj-lt"/>
              <a:buAutoNum type="arabicPeriod"/>
            </a:pPr>
            <a:r>
              <a:rPr lang="en-US" dirty="0"/>
              <a:t>USGS National Map Viewer, Topographic Maps, NHD, NWI, SSURGO, LiDAR</a:t>
            </a:r>
          </a:p>
          <a:p>
            <a:pPr marL="514350" indent="-514350">
              <a:buFont typeface="+mj-lt"/>
              <a:buAutoNum type="arabicPeriod"/>
            </a:pPr>
            <a:r>
              <a:rPr lang="en-US" dirty="0"/>
              <a:t>USGS Stream Stats, HEC-RAS, HEC-HMS, </a:t>
            </a:r>
            <a:r>
              <a:rPr lang="en-US" dirty="0" err="1"/>
              <a:t>NHDPlus</a:t>
            </a:r>
            <a:r>
              <a:rPr lang="en-US" dirty="0"/>
              <a:t>, Mod Flow, Flow Simulation Model VS2DI</a:t>
            </a:r>
          </a:p>
          <a:p>
            <a:pPr marL="514350" indent="-514350">
              <a:buFont typeface="+mj-lt"/>
              <a:buAutoNum type="arabicPeriod"/>
            </a:pPr>
            <a:r>
              <a:rPr lang="en-US" dirty="0"/>
              <a:t>EPA’s Watershed Assessment, Tracking, and Environmental Results System (WATERS)</a:t>
            </a:r>
          </a:p>
          <a:p>
            <a:pPr marL="514350" indent="-514350">
              <a:buFont typeface="+mj-lt"/>
              <a:buAutoNum type="arabicPeriod"/>
            </a:pPr>
            <a:r>
              <a:rPr lang="en-US" dirty="0"/>
              <a:t>EPA’s </a:t>
            </a:r>
            <a:r>
              <a:rPr lang="en-US" dirty="0" err="1"/>
              <a:t>EnviroAtlas</a:t>
            </a:r>
            <a:r>
              <a:rPr lang="en-US" dirty="0"/>
              <a:t> Interactive Map</a:t>
            </a:r>
          </a:p>
          <a:p>
            <a:pPr marL="514350" indent="-514350">
              <a:buFont typeface="+mj-lt"/>
              <a:buAutoNum type="arabicPeriod"/>
            </a:pPr>
            <a:r>
              <a:rPr lang="en-US" dirty="0"/>
              <a:t>EPA’s Enforcement &amp; Compliance History Online (ECHO) Map Services</a:t>
            </a:r>
          </a:p>
          <a:p>
            <a:pPr marL="514350" indent="-514350">
              <a:buFont typeface="+mj-lt"/>
              <a:buAutoNum type="arabicPeriod"/>
            </a:pPr>
            <a:r>
              <a:rPr lang="en-US" dirty="0"/>
              <a:t>EPA’s Clean Water Act Approved Jurisdictional Determinations website</a:t>
            </a:r>
          </a:p>
          <a:p>
            <a:pPr marL="514350" indent="-514350">
              <a:buFont typeface="+mj-lt"/>
              <a:buAutoNum type="arabicPeriod"/>
            </a:pPr>
            <a:r>
              <a:rPr lang="en-US" dirty="0"/>
              <a:t>Corps’ Jurisdictional Determinations and Permit Decisions website</a:t>
            </a:r>
          </a:p>
          <a:p>
            <a:pPr marL="514350" indent="-514350">
              <a:buFont typeface="+mj-lt"/>
              <a:buAutoNum type="arabicPeriod"/>
            </a:pPr>
            <a:r>
              <a:rPr lang="en-US" dirty="0"/>
              <a:t>Probability of Streamflow Permanence (PROSPER)</a:t>
            </a:r>
          </a:p>
          <a:p>
            <a:pPr marL="514350" indent="-514350">
              <a:buFont typeface="+mj-lt"/>
              <a:buAutoNum type="arabicPeriod"/>
            </a:pPr>
            <a:r>
              <a:rPr lang="en-US" dirty="0">
                <a:highlight>
                  <a:srgbClr val="FFFF00"/>
                </a:highlight>
              </a:rPr>
              <a:t>Streamflow Duration Assessment Methods (SDAMs)</a:t>
            </a:r>
          </a:p>
          <a:p>
            <a:pPr marL="514350" indent="-514350">
              <a:buFont typeface="+mj-lt"/>
              <a:buAutoNum type="arabicPeriod"/>
            </a:pPr>
            <a:r>
              <a:rPr lang="en-US" dirty="0"/>
              <a:t>Streamflow Methodology for Identification of Intermittent and Perennial Streams (NC Division of Water Quality)</a:t>
            </a:r>
          </a:p>
          <a:p>
            <a:pPr marL="514350" indent="-514350">
              <a:buFont typeface="+mj-lt"/>
              <a:buAutoNum type="arabicPeriod"/>
            </a:pPr>
            <a:r>
              <a:rPr lang="en-US" dirty="0"/>
              <a:t>Antecedent Precipitation Tool (APT)</a:t>
            </a:r>
          </a:p>
          <a:p>
            <a:pPr marL="514350" indent="-514350">
              <a:buFont typeface="+mj-lt"/>
              <a:buAutoNum type="arabicPeriod"/>
            </a:pPr>
            <a:r>
              <a:rPr lang="en-US" dirty="0"/>
              <a:t>Soil &amp; Water Assessment Tool (SWAT)</a:t>
            </a:r>
          </a:p>
          <a:p>
            <a:pPr marL="514350" indent="-514350">
              <a:buFont typeface="+mj-lt"/>
              <a:buAutoNum type="arabicPeriod"/>
            </a:pPr>
            <a:r>
              <a:rPr lang="en-US" dirty="0"/>
              <a:t>DRAINMOD for Watersheds (DRAINWAT)</a:t>
            </a:r>
          </a:p>
        </p:txBody>
      </p:sp>
    </p:spTree>
    <p:extLst>
      <p:ext uri="{BB962C8B-B14F-4D97-AF65-F5344CB8AC3E}">
        <p14:creationId xmlns:p14="http://schemas.microsoft.com/office/powerpoint/2010/main" val="3381989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FB7C-248E-26D2-EE2A-7FB4854309B9}"/>
              </a:ext>
            </a:extLst>
          </p:cNvPr>
          <p:cNvSpPr>
            <a:spLocks noGrp="1"/>
          </p:cNvSpPr>
          <p:nvPr>
            <p:ph type="title"/>
          </p:nvPr>
        </p:nvSpPr>
        <p:spPr/>
        <p:txBody>
          <a:bodyPr/>
          <a:lstStyle/>
          <a:p>
            <a:r>
              <a:rPr lang="en-US" dirty="0"/>
              <a:t>So What’s Next?</a:t>
            </a:r>
          </a:p>
        </p:txBody>
      </p:sp>
      <p:pic>
        <p:nvPicPr>
          <p:cNvPr id="4" name="Picture 3" descr="A close up of text on a black background&#10;&#10;Description generated with high confidence">
            <a:extLst>
              <a:ext uri="{FF2B5EF4-FFF2-40B4-BE49-F238E27FC236}">
                <a16:creationId xmlns:a16="http://schemas.microsoft.com/office/drawing/2014/main" id="{6E185EAC-76A8-565E-4747-65A4F5B20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84" y="1622212"/>
            <a:ext cx="4705278" cy="5130061"/>
          </a:xfrm>
          <a:prstGeom prst="rect">
            <a:avLst/>
          </a:prstGeom>
        </p:spPr>
      </p:pic>
    </p:spTree>
    <p:extLst>
      <p:ext uri="{BB962C8B-B14F-4D97-AF65-F5344CB8AC3E}">
        <p14:creationId xmlns:p14="http://schemas.microsoft.com/office/powerpoint/2010/main" val="3204967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7860B4-168E-E679-F2B0-2C5BBDAB9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9369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46EECA-E4FF-8C61-39B3-51A48C5E7456}"/>
              </a:ext>
            </a:extLst>
          </p:cNvPr>
          <p:cNvSpPr>
            <a:spLocks noGrp="1"/>
          </p:cNvSpPr>
          <p:nvPr>
            <p:ph type="title"/>
          </p:nvPr>
        </p:nvSpPr>
        <p:spPr>
          <a:xfrm>
            <a:off x="838200" y="333578"/>
            <a:ext cx="10515600" cy="1325563"/>
          </a:xfrm>
        </p:spPr>
        <p:txBody>
          <a:bodyPr>
            <a:noAutofit/>
          </a:bodyPr>
          <a:lstStyle/>
          <a:p>
            <a:r>
              <a:rPr lang="en-US" sz="2800" b="0" i="0" dirty="0">
                <a:solidFill>
                  <a:schemeClr val="bg1"/>
                </a:solidFill>
                <a:effectLst>
                  <a:outerShdw blurRad="38100" dist="38100" dir="2700000" algn="tl">
                    <a:srgbClr val="000000">
                      <a:alpha val="43137"/>
                    </a:srgbClr>
                  </a:outerShdw>
                </a:effectLst>
                <a:latin typeface="Roboto" panose="02000000000000000000" pitchFamily="2" charset="0"/>
              </a:rPr>
              <a:t>“So what now, </a:t>
            </a:r>
            <a:r>
              <a:rPr lang="en-US" sz="2800" b="1" i="0" dirty="0">
                <a:solidFill>
                  <a:schemeClr val="bg1"/>
                </a:solidFill>
                <a:effectLst>
                  <a:outerShdw blurRad="38100" dist="38100" dir="2700000" algn="tl">
                    <a:srgbClr val="000000">
                      <a:alpha val="43137"/>
                    </a:srgbClr>
                  </a:outerShdw>
                </a:effectLst>
                <a:latin typeface="Roboto" panose="02000000000000000000" pitchFamily="2" charset="0"/>
              </a:rPr>
              <a:t>Jack Sparrow</a:t>
            </a:r>
            <a:r>
              <a:rPr lang="en-US" sz="2800" b="0" i="0" dirty="0">
                <a:solidFill>
                  <a:schemeClr val="bg1"/>
                </a:solidFill>
                <a:effectLst>
                  <a:outerShdw blurRad="38100" dist="38100" dir="2700000" algn="tl">
                    <a:srgbClr val="000000">
                      <a:alpha val="43137"/>
                    </a:srgbClr>
                  </a:outerShdw>
                </a:effectLst>
                <a:latin typeface="Roboto" panose="02000000000000000000" pitchFamily="2" charset="0"/>
              </a:rPr>
              <a:t>? Are we to be two immortals locked in an epic </a:t>
            </a:r>
            <a:r>
              <a:rPr lang="en-US" sz="2800" b="1" i="0" dirty="0">
                <a:solidFill>
                  <a:schemeClr val="bg1"/>
                </a:solidFill>
                <a:effectLst>
                  <a:outerShdw blurRad="38100" dist="38100" dir="2700000" algn="tl">
                    <a:srgbClr val="000000">
                      <a:alpha val="43137"/>
                    </a:srgbClr>
                  </a:outerShdw>
                </a:effectLst>
                <a:latin typeface="Roboto" panose="02000000000000000000" pitchFamily="2" charset="0"/>
              </a:rPr>
              <a:t>battle</a:t>
            </a:r>
            <a:r>
              <a:rPr lang="en-US" sz="2800" b="0" i="0" dirty="0">
                <a:solidFill>
                  <a:schemeClr val="bg1"/>
                </a:solidFill>
                <a:effectLst>
                  <a:outerShdw blurRad="38100" dist="38100" dir="2700000" algn="tl">
                    <a:srgbClr val="000000">
                      <a:alpha val="43137"/>
                    </a:srgbClr>
                  </a:outerShdw>
                </a:effectLst>
                <a:latin typeface="Roboto" panose="02000000000000000000" pitchFamily="2" charset="0"/>
              </a:rPr>
              <a:t> until </a:t>
            </a:r>
            <a:r>
              <a:rPr lang="en-US" sz="2800" b="1" i="0" dirty="0">
                <a:solidFill>
                  <a:schemeClr val="bg1"/>
                </a:solidFill>
                <a:effectLst>
                  <a:outerShdw blurRad="38100" dist="38100" dir="2700000" algn="tl">
                    <a:srgbClr val="000000">
                      <a:alpha val="43137"/>
                    </a:srgbClr>
                  </a:outerShdw>
                </a:effectLst>
                <a:latin typeface="Roboto" panose="02000000000000000000" pitchFamily="2" charset="0"/>
              </a:rPr>
              <a:t>Judgment Day</a:t>
            </a:r>
            <a:r>
              <a:rPr lang="en-US" sz="2800" b="0" i="0" dirty="0">
                <a:solidFill>
                  <a:schemeClr val="bg1"/>
                </a:solidFill>
                <a:effectLst>
                  <a:outerShdw blurRad="38100" dist="38100" dir="2700000" algn="tl">
                    <a:srgbClr val="000000">
                      <a:alpha val="43137"/>
                    </a:srgbClr>
                  </a:outerShdw>
                </a:effectLst>
                <a:latin typeface="Roboto" panose="02000000000000000000" pitchFamily="2" charset="0"/>
              </a:rPr>
              <a:t> and trumpets sound?”</a:t>
            </a:r>
            <a:endParaRPr lang="en-US" sz="28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30F4EA7-5E61-EF26-D5D0-4780235AD6B2}"/>
              </a:ext>
            </a:extLst>
          </p:cNvPr>
          <p:cNvSpPr txBox="1"/>
          <p:nvPr/>
        </p:nvSpPr>
        <p:spPr>
          <a:xfrm>
            <a:off x="4592320" y="5944271"/>
            <a:ext cx="3007360" cy="769441"/>
          </a:xfrm>
          <a:prstGeom prst="rect">
            <a:avLst/>
          </a:prstGeom>
          <a:noFill/>
        </p:spPr>
        <p:txBody>
          <a:bodyPr wrap="square" rtlCol="0">
            <a:spAutoFit/>
          </a:bodyPr>
          <a:lstStyle/>
          <a:p>
            <a:pPr algn="ctr"/>
            <a:r>
              <a:rPr lang="en-US" sz="4400" b="1" dirty="0">
                <a:solidFill>
                  <a:schemeClr val="bg1"/>
                </a:solidFill>
              </a:rPr>
              <a:t>WOTUS</a:t>
            </a:r>
          </a:p>
        </p:txBody>
      </p:sp>
      <p:sp>
        <p:nvSpPr>
          <p:cNvPr id="3" name="TextBox 2">
            <a:extLst>
              <a:ext uri="{FF2B5EF4-FFF2-40B4-BE49-F238E27FC236}">
                <a16:creationId xmlns:a16="http://schemas.microsoft.com/office/drawing/2014/main" id="{518514DA-06FD-17CB-BC0B-6BC0B855C6B2}"/>
              </a:ext>
            </a:extLst>
          </p:cNvPr>
          <p:cNvSpPr txBox="1"/>
          <p:nvPr/>
        </p:nvSpPr>
        <p:spPr>
          <a:xfrm>
            <a:off x="7377499" y="3968495"/>
            <a:ext cx="3007360" cy="769441"/>
          </a:xfrm>
          <a:prstGeom prst="rect">
            <a:avLst/>
          </a:prstGeom>
          <a:noFill/>
        </p:spPr>
        <p:txBody>
          <a:bodyPr wrap="square" rtlCol="0">
            <a:spAutoFit/>
          </a:bodyPr>
          <a:lstStyle/>
          <a:p>
            <a:pPr algn="ctr"/>
            <a:r>
              <a:rPr lang="en-US" sz="4400" b="1" dirty="0">
                <a:solidFill>
                  <a:schemeClr val="bg1"/>
                </a:solidFill>
              </a:rPr>
              <a:t>SCOTUS</a:t>
            </a:r>
          </a:p>
        </p:txBody>
      </p:sp>
      <p:sp>
        <p:nvSpPr>
          <p:cNvPr id="5" name="TextBox 4">
            <a:extLst>
              <a:ext uri="{FF2B5EF4-FFF2-40B4-BE49-F238E27FC236}">
                <a16:creationId xmlns:a16="http://schemas.microsoft.com/office/drawing/2014/main" id="{13272560-EA5D-4AB5-8B56-F591DE3149BA}"/>
              </a:ext>
            </a:extLst>
          </p:cNvPr>
          <p:cNvSpPr txBox="1"/>
          <p:nvPr/>
        </p:nvSpPr>
        <p:spPr>
          <a:xfrm>
            <a:off x="1860306" y="3951551"/>
            <a:ext cx="3007360" cy="769441"/>
          </a:xfrm>
          <a:prstGeom prst="rect">
            <a:avLst/>
          </a:prstGeom>
          <a:noFill/>
        </p:spPr>
        <p:txBody>
          <a:bodyPr wrap="square" rtlCol="0">
            <a:spAutoFit/>
          </a:bodyPr>
          <a:lstStyle/>
          <a:p>
            <a:pPr algn="ctr"/>
            <a:r>
              <a:rPr lang="en-US" sz="4400" b="1" dirty="0">
                <a:solidFill>
                  <a:schemeClr val="bg1"/>
                </a:solidFill>
              </a:rPr>
              <a:t>POTUS</a:t>
            </a:r>
          </a:p>
        </p:txBody>
      </p:sp>
      <p:pic>
        <p:nvPicPr>
          <p:cNvPr id="6" name="Picture 5" descr="A close up of text on a black background&#10;&#10;Description generated with high confidence">
            <a:extLst>
              <a:ext uri="{FF2B5EF4-FFF2-40B4-BE49-F238E27FC236}">
                <a16:creationId xmlns:a16="http://schemas.microsoft.com/office/drawing/2014/main" id="{B3884B56-AAC1-8EF8-0C1D-1CB1D182F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760" y="4264079"/>
            <a:ext cx="1657645" cy="1807294"/>
          </a:xfrm>
          <a:prstGeom prst="rect">
            <a:avLst/>
          </a:prstGeom>
        </p:spPr>
      </p:pic>
    </p:spTree>
    <p:extLst>
      <p:ext uri="{BB962C8B-B14F-4D97-AF65-F5344CB8AC3E}">
        <p14:creationId xmlns:p14="http://schemas.microsoft.com/office/powerpoint/2010/main" val="3359402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0BE9-5BA3-1FC6-032D-83CE27CC192C}"/>
              </a:ext>
            </a:extLst>
          </p:cNvPr>
          <p:cNvSpPr>
            <a:spLocks noGrp="1"/>
          </p:cNvSpPr>
          <p:nvPr>
            <p:ph type="title"/>
          </p:nvPr>
        </p:nvSpPr>
        <p:spPr/>
        <p:txBody>
          <a:bodyPr/>
          <a:lstStyle/>
          <a:p>
            <a:r>
              <a:rPr lang="en-US" dirty="0"/>
              <a:t>Unless …</a:t>
            </a:r>
          </a:p>
        </p:txBody>
      </p:sp>
      <p:sp>
        <p:nvSpPr>
          <p:cNvPr id="3" name="Content Placeholder 2">
            <a:extLst>
              <a:ext uri="{FF2B5EF4-FFF2-40B4-BE49-F238E27FC236}">
                <a16:creationId xmlns:a16="http://schemas.microsoft.com/office/drawing/2014/main" id="{E0F4934D-BB00-AA92-585F-0916F3964D2B}"/>
              </a:ext>
            </a:extLst>
          </p:cNvPr>
          <p:cNvSpPr>
            <a:spLocks noGrp="1"/>
          </p:cNvSpPr>
          <p:nvPr>
            <p:ph idx="1"/>
          </p:nvPr>
        </p:nvSpPr>
        <p:spPr/>
        <p:txBody>
          <a:bodyPr>
            <a:normAutofit/>
          </a:bodyPr>
          <a:lstStyle/>
          <a:p>
            <a:pPr marL="0" indent="0">
              <a:buNone/>
            </a:pPr>
            <a:r>
              <a:rPr lang="en-US" dirty="0"/>
              <a:t>“</a:t>
            </a:r>
            <a:r>
              <a:rPr lang="en-US" dirty="0">
                <a:highlight>
                  <a:srgbClr val="FFFF00"/>
                </a:highlight>
              </a:rPr>
              <a:t>Unless Congress amends the Clean Water Act to spell out a detailed definition of Waters of the US based on the proven science of hydrologic connectivity the Clean Water Act’s goal of restoring and maintaining the chemical, physical and biological integrity of the nation’s waters will literally be impossible to achieve</a:t>
            </a:r>
            <a:r>
              <a:rPr lang="en-US" dirty="0"/>
              <a:t>.”</a:t>
            </a:r>
          </a:p>
          <a:p>
            <a:pPr marL="0" indent="0">
              <a:buNone/>
            </a:pPr>
            <a:r>
              <a:rPr lang="en-US" dirty="0"/>
              <a:t>- Betsy Southerland, former EPA administrator and current member of the Environmental Protection Network, an organization of former EPA staffers whose mission is to generate bipartisan support for the environment.</a:t>
            </a:r>
          </a:p>
        </p:txBody>
      </p:sp>
    </p:spTree>
    <p:extLst>
      <p:ext uri="{BB962C8B-B14F-4D97-AF65-F5344CB8AC3E}">
        <p14:creationId xmlns:p14="http://schemas.microsoft.com/office/powerpoint/2010/main" val="3586583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4E44A3-B7CF-488E-91ED-89061EA8D3BC}"/>
              </a:ext>
            </a:extLst>
          </p:cNvPr>
          <p:cNvSpPr>
            <a:spLocks noGrp="1"/>
          </p:cNvSpPr>
          <p:nvPr>
            <p:ph type="sldNum" sz="quarter" idx="10"/>
          </p:nvPr>
        </p:nvSpPr>
        <p:spPr/>
        <p:txBody>
          <a:bodyPr/>
          <a:lstStyle/>
          <a:p>
            <a:fld id="{D283A507-5FA5-47F3-885D-626B598D3C6D}" type="slidenum">
              <a:rPr lang="en-US" smtClean="0"/>
              <a:pPr/>
              <a:t>59</a:t>
            </a:fld>
            <a:endParaRPr lang="en-US" dirty="0"/>
          </a:p>
        </p:txBody>
      </p:sp>
      <p:sp>
        <p:nvSpPr>
          <p:cNvPr id="3" name="Title 2">
            <a:extLst>
              <a:ext uri="{FF2B5EF4-FFF2-40B4-BE49-F238E27FC236}">
                <a16:creationId xmlns:a16="http://schemas.microsoft.com/office/drawing/2014/main" id="{4AA604DE-BB34-F71C-BAD0-98D7AA796A74}"/>
              </a:ext>
            </a:extLst>
          </p:cNvPr>
          <p:cNvSpPr txBox="1">
            <a:spLocks/>
          </p:cNvSpPr>
          <p:nvPr/>
        </p:nvSpPr>
        <p:spPr>
          <a:xfrm>
            <a:off x="1425361" y="499871"/>
            <a:ext cx="9298414" cy="6522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WOTUS Questions?</a:t>
            </a:r>
            <a:endParaRPr lang="en-US" b="1" dirty="0"/>
          </a:p>
        </p:txBody>
      </p:sp>
      <p:pic>
        <p:nvPicPr>
          <p:cNvPr id="5" name="Picture 4" descr="A close up of text on a black background&#10;&#10;Description generated with high confidence">
            <a:extLst>
              <a:ext uri="{FF2B5EF4-FFF2-40B4-BE49-F238E27FC236}">
                <a16:creationId xmlns:a16="http://schemas.microsoft.com/office/drawing/2014/main" id="{DF1BD015-59E6-19D7-C70B-97CB67F75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84" y="1622212"/>
            <a:ext cx="4705278" cy="5130061"/>
          </a:xfrm>
          <a:prstGeom prst="rect">
            <a:avLst/>
          </a:prstGeom>
        </p:spPr>
      </p:pic>
    </p:spTree>
    <p:extLst>
      <p:ext uri="{BB962C8B-B14F-4D97-AF65-F5344CB8AC3E}">
        <p14:creationId xmlns:p14="http://schemas.microsoft.com/office/powerpoint/2010/main" val="3217118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07ADDF50-9B0F-A9DE-7927-1983E812693B}"/>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cxnSp>
        <p:nvCxnSpPr>
          <p:cNvPr id="3" name="Straight Connector 2">
            <a:extLst>
              <a:ext uri="{FF2B5EF4-FFF2-40B4-BE49-F238E27FC236}">
                <a16:creationId xmlns:a16="http://schemas.microsoft.com/office/drawing/2014/main" id="{3E29E038-B148-8545-AD22-EDD220655A1D}"/>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70CA20F-6682-619C-6281-819984FE12D1}"/>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997719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804CA1-F76E-4105-9CE9-515536541BB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283A507-5FA5-47F3-885D-626B598D3C6D}" type="slidenum">
              <a:rPr lang="en-US" smtClean="0">
                <a:solidFill>
                  <a:schemeClr val="tx1">
                    <a:tint val="75000"/>
                  </a:schemeClr>
                </a:solidFill>
              </a:rPr>
              <a:pPr>
                <a:spcAft>
                  <a:spcPts val="600"/>
                </a:spcAft>
              </a:pPr>
              <a:t>60</a:t>
            </a:fld>
            <a:endParaRPr lang="en-US">
              <a:solidFill>
                <a:schemeClr val="tx1">
                  <a:tint val="75000"/>
                </a:schemeClr>
              </a:solidFill>
            </a:endParaRPr>
          </a:p>
        </p:txBody>
      </p:sp>
      <p:pic>
        <p:nvPicPr>
          <p:cNvPr id="6" name="Content Placeholder 5" descr="A drawing of a cartoon character&#10;&#10;Description generated with high confidence">
            <a:extLst>
              <a:ext uri="{FF2B5EF4-FFF2-40B4-BE49-F238E27FC236}">
                <a16:creationId xmlns:a16="http://schemas.microsoft.com/office/drawing/2014/main" id="{D51D0B1F-CD70-45FA-97FE-D7D066AEE8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5791" y="268356"/>
            <a:ext cx="4240418" cy="6145533"/>
          </a:xfrm>
          <a:prstGeom prst="rect">
            <a:avLst/>
          </a:prstGeom>
        </p:spPr>
      </p:pic>
    </p:spTree>
    <p:extLst>
      <p:ext uri="{BB962C8B-B14F-4D97-AF65-F5344CB8AC3E}">
        <p14:creationId xmlns:p14="http://schemas.microsoft.com/office/powerpoint/2010/main" val="46912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E5218711-7E9D-B0F9-DBE8-9D3E0199C47B}"/>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6" name="Picture 5">
            <a:extLst>
              <a:ext uri="{FF2B5EF4-FFF2-40B4-BE49-F238E27FC236}">
                <a16:creationId xmlns:a16="http://schemas.microsoft.com/office/drawing/2014/main" id="{52505ED9-69D1-DEDE-FCBE-9B8A5516EF05}"/>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3" name="Straight Connector 2">
            <a:extLst>
              <a:ext uri="{FF2B5EF4-FFF2-40B4-BE49-F238E27FC236}">
                <a16:creationId xmlns:a16="http://schemas.microsoft.com/office/drawing/2014/main" id="{F0D790B6-E51C-BEF1-0DD4-00F0A0F84BCC}"/>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8ED2914-81ED-36C4-E4C8-8954B31A13AF}"/>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190693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94274F00-9669-A947-E377-C0F2700CFAE4}"/>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D478B2BA-8C68-F8D5-2A5E-C26FA9FF38F2}"/>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2995AAF1-787E-F028-F075-C02B59A22576}"/>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26955BF-8A4D-F693-43B3-73A2CB133455}"/>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85881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9D01D3B8-532F-968D-7F34-5EAB959BF80A}"/>
              </a:ext>
            </a:extLst>
          </p:cNvPr>
          <p:cNvSpPr txBox="1"/>
          <p:nvPr/>
        </p:nvSpPr>
        <p:spPr>
          <a:xfrm>
            <a:off x="1815373" y="696729"/>
            <a:ext cx="2344214" cy="369332"/>
          </a:xfrm>
          <a:prstGeom prst="rect">
            <a:avLst/>
          </a:prstGeom>
          <a:noFill/>
        </p:spPr>
        <p:txBody>
          <a:bodyPr wrap="square" rtlCol="0">
            <a:spAutoFit/>
          </a:bodyPr>
          <a:lstStyle/>
          <a:p>
            <a:r>
              <a:rPr lang="en-US" dirty="0"/>
              <a:t>Historical Categories</a:t>
            </a:r>
          </a:p>
        </p:txBody>
      </p:sp>
      <p:pic>
        <p:nvPicPr>
          <p:cNvPr id="3" name="Picture 2">
            <a:extLst>
              <a:ext uri="{FF2B5EF4-FFF2-40B4-BE49-F238E27FC236}">
                <a16:creationId xmlns:a16="http://schemas.microsoft.com/office/drawing/2014/main" id="{0BFC581F-DAF3-621B-EB92-5AAA6935F686}"/>
              </a:ext>
            </a:extLst>
          </p:cNvPr>
          <p:cNvPicPr>
            <a:picLocks noChangeAspect="1"/>
          </p:cNvPicPr>
          <p:nvPr/>
        </p:nvPicPr>
        <p:blipFill rotWithShape="1">
          <a:blip r:embed="rId3"/>
          <a:srcRect t="23337"/>
          <a:stretch/>
        </p:blipFill>
        <p:spPr>
          <a:xfrm>
            <a:off x="7058636" y="2994584"/>
            <a:ext cx="771633" cy="262914"/>
          </a:xfrm>
          <a:prstGeom prst="rect">
            <a:avLst/>
          </a:prstGeom>
        </p:spPr>
      </p:pic>
      <p:cxnSp>
        <p:nvCxnSpPr>
          <p:cNvPr id="5" name="Straight Connector 4">
            <a:extLst>
              <a:ext uri="{FF2B5EF4-FFF2-40B4-BE49-F238E27FC236}">
                <a16:creationId xmlns:a16="http://schemas.microsoft.com/office/drawing/2014/main" id="{35ACF112-6CE3-FB02-7465-B280A5587021}"/>
              </a:ext>
            </a:extLst>
          </p:cNvPr>
          <p:cNvCxnSpPr>
            <a:cxnSpLocks/>
          </p:cNvCxnSpPr>
          <p:nvPr/>
        </p:nvCxnSpPr>
        <p:spPr>
          <a:xfrm>
            <a:off x="3451710" y="5506088"/>
            <a:ext cx="2028996" cy="0"/>
          </a:xfrm>
          <a:prstGeom prst="line">
            <a:avLst/>
          </a:prstGeom>
          <a:ln w="9525">
            <a:solidFill>
              <a:srgbClr val="00B0F0"/>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2E8985C-A2C9-7191-CBDF-0AFEC3C09FCC}"/>
              </a:ext>
            </a:extLst>
          </p:cNvPr>
          <p:cNvSpPr txBox="1"/>
          <p:nvPr/>
        </p:nvSpPr>
        <p:spPr>
          <a:xfrm>
            <a:off x="3367974" y="5234887"/>
            <a:ext cx="5950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State Line</a:t>
            </a:r>
          </a:p>
        </p:txBody>
      </p:sp>
    </p:spTree>
    <p:extLst>
      <p:ext uri="{BB962C8B-B14F-4D97-AF65-F5344CB8AC3E}">
        <p14:creationId xmlns:p14="http://schemas.microsoft.com/office/powerpoint/2010/main" val="890567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10629</TotalTime>
  <Words>3360</Words>
  <Application>Microsoft Office PowerPoint</Application>
  <PresentationFormat>Widescreen</PresentationFormat>
  <Paragraphs>430</Paragraphs>
  <Slides>60</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60</vt:i4>
      </vt:variant>
    </vt:vector>
  </HeadingPairs>
  <TitlesOfParts>
    <vt:vector size="68" baseType="lpstr">
      <vt:lpstr>-apple-system</vt:lpstr>
      <vt:lpstr>Arial</vt:lpstr>
      <vt:lpstr>Arial Black</vt:lpstr>
      <vt:lpstr>Calibri</vt:lpstr>
      <vt:lpstr>Calibri Light</vt:lpstr>
      <vt:lpstr>Roboto</vt:lpstr>
      <vt:lpstr>Office Theme</vt:lpstr>
      <vt:lpstr>1_Office Theme</vt:lpstr>
      <vt:lpstr>The Changing Definition of WOTUS: EPA’s 2023 Final Rule – Issued Sept. 8, 2023 Conforming with Sackett v EPA</vt:lpstr>
      <vt:lpstr>Clean Water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t:lpstr>
      <vt:lpstr>PowerPoint Presentation</vt:lpstr>
      <vt:lpstr>PowerPoint Presentation</vt:lpstr>
      <vt:lpstr>PowerPoint Presentation</vt:lpstr>
      <vt:lpstr>PowerPoint Presentation</vt:lpstr>
      <vt:lpstr>SCOTUS Sackett vs. EPA Decided May 25, 2023</vt:lpstr>
      <vt:lpstr>Insert Map of Priest Lake</vt:lpstr>
      <vt:lpstr>PowerPoint Presentation</vt:lpstr>
      <vt:lpstr>Sackett v. EPA – SCOTUS Ruling</vt:lpstr>
      <vt:lpstr>Sackett v. EPA – SCOTUS Majority Opinion</vt:lpstr>
      <vt:lpstr>Sackett v. EPA – Two Step Test</vt:lpstr>
      <vt:lpstr>Alito’s Majority Opinion (Alito, Gorsuch, Thomas, Roberts, Barrett)</vt:lpstr>
      <vt:lpstr>Alito’s Majority Opinion (Alito, Gorsuch, Thomas, Roberts, Barrett)</vt:lpstr>
      <vt:lpstr>Revised Definition of ‘Waters of the United States’; Conforming (a.k.a. “The 2023 Rule”)</vt:lpstr>
      <vt:lpstr>Paragraph (a) – The Five WOTUS</vt:lpstr>
      <vt:lpstr>Paragraph (a) – The Five WOTUS</vt:lpstr>
      <vt:lpstr>Paragraph (a) – The Five WOTUS</vt:lpstr>
      <vt:lpstr>Paragraph (a) – The Five WOTUS</vt:lpstr>
      <vt:lpstr>Paragraph (a) – The Five WOTUS</vt:lpstr>
      <vt:lpstr>PowerPoint Presentation</vt:lpstr>
      <vt:lpstr>PowerPoint Presentation</vt:lpstr>
      <vt:lpstr>Paragraph (b) – The Eight Exemptions</vt:lpstr>
      <vt:lpstr>Paragraph (b) – The Eight Exemptions</vt:lpstr>
      <vt:lpstr>Paragraph (c) – The Definitions</vt:lpstr>
      <vt:lpstr>(2) Adjacent</vt:lpstr>
      <vt:lpstr>Continuous Surface Connection</vt:lpstr>
      <vt:lpstr>Relatively Permanent - Streams</vt:lpstr>
      <vt:lpstr>Relatively permanent flow can be artificial</vt:lpstr>
      <vt:lpstr>Relatively Permanent - Wetlands</vt:lpstr>
      <vt:lpstr>Biden WOTUS Rule Status – Three Injunctions</vt:lpstr>
      <vt:lpstr>PowerPoint Presentation</vt:lpstr>
      <vt:lpstr>EPA and USACE Webinar Clarifications:</vt:lpstr>
      <vt:lpstr>USACE Galveston &amp; Fort Worth District Status</vt:lpstr>
      <vt:lpstr>Regionally-Specific Tools</vt:lpstr>
      <vt:lpstr>So What’s Next?</vt:lpstr>
      <vt:lpstr>“So what now, Jack Sparrow? Are we to be two immortals locked in an epic battle until Judgment Day and trumpets sound?”</vt:lpstr>
      <vt:lpstr>Unless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Stahman</dc:creator>
  <cp:lastModifiedBy>Matthew Stahman</cp:lastModifiedBy>
  <cp:revision>39</cp:revision>
  <cp:lastPrinted>2023-04-19T13:59:56Z</cp:lastPrinted>
  <dcterms:created xsi:type="dcterms:W3CDTF">2022-01-09T00:28:14Z</dcterms:created>
  <dcterms:modified xsi:type="dcterms:W3CDTF">2023-10-30T20:37:37Z</dcterms:modified>
</cp:coreProperties>
</file>