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76" r:id="rId5"/>
  </p:sldMasterIdLst>
  <p:notesMasterIdLst>
    <p:notesMasterId r:id="rId24"/>
  </p:notesMasterIdLst>
  <p:handoutMasterIdLst>
    <p:handoutMasterId r:id="rId25"/>
  </p:handoutMasterIdLst>
  <p:sldIdLst>
    <p:sldId id="311" r:id="rId6"/>
    <p:sldId id="366" r:id="rId7"/>
    <p:sldId id="377" r:id="rId8"/>
    <p:sldId id="383" r:id="rId9"/>
    <p:sldId id="384" r:id="rId10"/>
    <p:sldId id="385" r:id="rId11"/>
    <p:sldId id="388" r:id="rId12"/>
    <p:sldId id="375" r:id="rId13"/>
    <p:sldId id="387" r:id="rId14"/>
    <p:sldId id="379" r:id="rId15"/>
    <p:sldId id="378" r:id="rId16"/>
    <p:sldId id="389" r:id="rId17"/>
    <p:sldId id="392" r:id="rId18"/>
    <p:sldId id="369" r:id="rId19"/>
    <p:sldId id="391" r:id="rId20"/>
    <p:sldId id="390" r:id="rId21"/>
    <p:sldId id="362" r:id="rId22"/>
    <p:sldId id="393" r:id="rId23"/>
  </p:sldIdLst>
  <p:sldSz cx="9144000" cy="6858000" type="letter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2" autoAdjust="0"/>
    <p:restoredTop sz="84604" autoAdjust="0"/>
  </p:normalViewPr>
  <p:slideViewPr>
    <p:cSldViewPr snapToGrid="0" snapToObjects="1">
      <p:cViewPr varScale="1">
        <p:scale>
          <a:sx n="80" d="100"/>
          <a:sy n="80" d="100"/>
        </p:scale>
        <p:origin x="1512" y="62"/>
      </p:cViewPr>
      <p:guideLst>
        <p:guide orient="horz" pos="134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B36C477C-4AF5-44E1-8171-22BB8B388798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EF9C3EE8-5B98-4B83-B7F8-35AF4F7285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76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A16B9FB0-2808-40AF-A384-C29DE538A417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3F6DF08A-768E-404F-8664-24485B529C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78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F9FF9F-0FE6-43DB-8CEA-0D0EC163B40F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648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baseline="0" dirty="0"/>
              <a:t>READ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42D11-2337-4EFB-8C75-65426272BB4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815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693738"/>
            <a:ext cx="4616450" cy="3462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Talking Point #1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Per MAS 14, Local Review is required for</a:t>
            </a:r>
            <a:r>
              <a:rPr lang="en-US" baseline="0" dirty="0"/>
              <a:t> us to be custodians of the model. We must adhere to that agreement by making sure the local standards are met during this review process. </a:t>
            </a:r>
          </a:p>
          <a:p>
            <a:pPr lvl="1">
              <a:buFont typeface="Arial" pitchFamily="34" charset="0"/>
              <a:buNone/>
            </a:pPr>
            <a:r>
              <a:rPr lang="en-US" baseline="0" dirty="0"/>
              <a:t>~ </a:t>
            </a:r>
            <a:r>
              <a:rPr lang="en-US" dirty="0"/>
              <a:t>For</a:t>
            </a:r>
            <a:r>
              <a:rPr lang="en-US" baseline="0" dirty="0"/>
              <a:t> example, Harris County Floodplain Administrator will not sign the MT-2 Form until this review is complete. On a case by case basis, we would provide this support to the City of Houston and other FPA’s if requested.</a:t>
            </a:r>
          </a:p>
          <a:p>
            <a:pPr lvl="1">
              <a:buFont typeface="Arial" pitchFamily="34" charset="0"/>
              <a:buNone/>
            </a:pP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Talking Point #2</a:t>
            </a:r>
          </a:p>
          <a:p>
            <a:pPr lvl="1">
              <a:buFont typeface="Arial" pitchFamily="34" charset="0"/>
              <a:buNone/>
            </a:pPr>
            <a:r>
              <a:rPr lang="en-US" dirty="0"/>
              <a:t>~Protecting</a:t>
            </a:r>
            <a:r>
              <a:rPr lang="en-US" baseline="0" dirty="0"/>
              <a:t> the community- $32 million investment of the TSARP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DF08A-768E-404F-8664-24485B529C9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21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NOAA</a:t>
            </a:r>
            <a:r>
              <a:rPr lang="en-US" baseline="0" dirty="0"/>
              <a:t> Atlas study significantly increased the rainfall totals for Harris County.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DF08A-768E-404F-8664-24485B529C9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350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42DD2-9D04-4A67-9921-C76902ED625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776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pitchFamily="16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384C3-9A61-47AC-BBB5-F5DCBC7C1D3C}" type="slidenum">
              <a:rPr lang="en-US" smtClean="0">
                <a:latin typeface="Times" pitchFamily="16" charset="0"/>
              </a:rPr>
              <a:pPr/>
              <a:t>17</a:t>
            </a:fld>
            <a:endParaRPr lang="en-US">
              <a:latin typeface="Times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6561" indent="-283293" defTabSz="9238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3170" indent="-226634" defTabSz="9238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6438" indent="-226634" defTabSz="9238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39706" indent="-226634" defTabSz="9238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92974" indent="-226634" defTabSz="9238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46243" indent="-226634" defTabSz="9238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99511" indent="-226634" defTabSz="9238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52779" indent="-226634" defTabSz="9238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21A3CE-0800-4FC2-8FD9-3B70DA66FDB6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875" y="4386259"/>
            <a:ext cx="5084452" cy="41544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As might be expected, Harris County’s biggest natural disaster</a:t>
            </a:r>
            <a:r>
              <a:rPr lang="en-US" altLang="en-US" baseline="0" dirty="0"/>
              <a:t> problem is flooding.</a:t>
            </a:r>
            <a:endParaRPr lang="en-US" altLang="en-US" dirty="0"/>
          </a:p>
          <a:p>
            <a:pPr eaLnBrk="1" hangingPunct="1"/>
            <a:r>
              <a:rPr lang="en-US" altLang="en-US" dirty="0"/>
              <a:t>About 25% of Harris County is within a floodplain.  1/5</a:t>
            </a:r>
            <a:r>
              <a:rPr lang="en-US" altLang="en-US" baseline="0" dirty="0"/>
              <a:t> of that is “supposed to flood” as lakes, reservoirs, and within banks or HCFCD ROW.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study was a massive undertaking, and we wanted</a:t>
            </a:r>
            <a:r>
              <a:rPr lang="en-US" baseline="0" dirty="0"/>
              <a:t> to take responsibility for making sure the quality of these models were maintained.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DF08A-768E-404F-8664-24485B529C9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306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DF08A-768E-404F-8664-24485B529C9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593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Times" pitchFamily="16" charset="0"/>
              </a:rPr>
              <a:t>MAS = MOA with FEMA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384C3-9A61-47AC-BBB5-F5DCBC7C1D3C}" type="slidenum">
              <a:rPr lang="en-US" smtClean="0">
                <a:latin typeface="Times" pitchFamily="16" charset="0"/>
              </a:rPr>
              <a:pPr/>
              <a:t>5</a:t>
            </a:fld>
            <a:endParaRPr lang="en-US">
              <a:latin typeface="Times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046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Includes naming conventions,</a:t>
            </a:r>
            <a:r>
              <a:rPr lang="en-US" baseline="0" dirty="0"/>
              <a:t> model version requirements, requirement of no impact due to projects, and more.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46B51-7FB5-4870-AA3B-F4C83F75779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60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library provides free access to the effective models, and allows you to log your project so that you will be notified of changes</a:t>
            </a:r>
            <a:r>
              <a:rPr lang="en-US" baseline="0" dirty="0"/>
              <a:t> to the effective models associated with your project, and to inform you of others working in on those models who might end up revising your project’s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DF08A-768E-404F-8664-24485B529C9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081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35 NFIP communities in Harris County.  31 of those</a:t>
            </a:r>
            <a:r>
              <a:rPr lang="en-US" baseline="0" dirty="0"/>
              <a:t> communities have adopted the Harris County FIRM maps.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DF08A-768E-404F-8664-24485B529C9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682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Times" pitchFamily="16" charset="0"/>
              </a:rPr>
              <a:t>MAS = MOA with FEMA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384C3-9A61-47AC-BBB5-F5DCBC7C1D3C}" type="slidenum">
              <a:rPr lang="en-US" smtClean="0">
                <a:latin typeface="Times" pitchFamily="16" charset="0"/>
              </a:rPr>
              <a:pPr/>
              <a:t>9</a:t>
            </a:fld>
            <a:endParaRPr lang="en-US">
              <a:latin typeface="Times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58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CFCD_GenPPT(NEW)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5692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2" y="4358693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FFFFFF"/>
                </a:solidFill>
                <a:latin typeface="Arial MT"/>
                <a:cs typeface="Arial MT"/>
              </a:defRPr>
            </a:lvl1pPr>
          </a:lstStyle>
          <a:p>
            <a:fld id="{E4D1F85E-E73F-449D-9E59-8761C55EB4A4}" type="datetime1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FFFFFF"/>
                </a:solidFill>
                <a:latin typeface="Arial MT"/>
                <a:cs typeface="Arial MT"/>
              </a:defRPr>
            </a:lvl1pPr>
          </a:lstStyle>
          <a:p>
            <a:fld id="{91AF2B4D-6B12-4EDF-87BB-2B55CECB66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CFCD_GenPPT(NEW)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fld id="{9BDC9CD0-4EFB-418D-8EDD-FDFD75580094}" type="datetime1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fld id="{4B714C53-8A35-2541-BAE1-45E5D1F4850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C206B42-10F6-4801-B46F-F6AD6F3F1491}" type="datetime1">
              <a:rPr lang="en-US"/>
              <a:pPr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5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1697C97-B6BA-4209-B7E1-1965251F5A1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106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5788" y="6248400"/>
            <a:ext cx="2892425" cy="457200"/>
          </a:xfrm>
          <a:prstGeom prst="rect">
            <a:avLst/>
          </a:prstGeom>
        </p:spPr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B3D08-E66F-466D-905C-ECA70D269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4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2_BlueSideCur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6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84138"/>
            <a:ext cx="7315200" cy="5943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76275" y="1600200"/>
            <a:ext cx="7747000" cy="3975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FontTx/>
              <a:buNone/>
              <a:defRPr sz="2600" b="1" i="0" baseline="0">
                <a:solidFill>
                  <a:srgbClr val="1E3A5F"/>
                </a:solidFill>
                <a:latin typeface="Arial"/>
                <a:cs typeface="Arial"/>
              </a:defRPr>
            </a:lvl1pPr>
            <a:lvl2pPr>
              <a:buFontTx/>
              <a:buNone/>
              <a:defRPr b="1" i="0">
                <a:solidFill>
                  <a:srgbClr val="1E3A5F"/>
                </a:solidFill>
                <a:latin typeface="Arial"/>
                <a:cs typeface="Arial"/>
              </a:defRPr>
            </a:lvl2pPr>
            <a:lvl3pPr>
              <a:buFontTx/>
              <a:buNone/>
              <a:defRPr b="1" i="0">
                <a:solidFill>
                  <a:srgbClr val="1E3A5F"/>
                </a:solidFill>
                <a:latin typeface="Arial"/>
                <a:cs typeface="Arial"/>
              </a:defRPr>
            </a:lvl3pPr>
            <a:lvl4pPr>
              <a:buFontTx/>
              <a:buNone/>
              <a:defRPr b="1" i="0">
                <a:solidFill>
                  <a:srgbClr val="1E3A5F"/>
                </a:solidFill>
                <a:latin typeface="Arial"/>
                <a:cs typeface="Arial"/>
              </a:defRPr>
            </a:lvl4pPr>
            <a:lvl5pPr>
              <a:buFontTx/>
              <a:buNone/>
              <a:defRPr b="1" i="0">
                <a:solidFill>
                  <a:srgbClr val="1E3A5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69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42561"/>
            <a:ext cx="8228013" cy="1927225"/>
          </a:xfrm>
        </p:spPr>
        <p:txBody>
          <a:bodyPr tIns="0" bIns="0" anchor="b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55135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 b="0" i="0">
                <a:solidFill>
                  <a:schemeClr val="bg1"/>
                </a:solidFill>
                <a:latin typeface="Arial MT"/>
                <a:cs typeface="Arial 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>
                    <a:lumMod val="65000"/>
                  </a:schemeClr>
                </a:solidFill>
                <a:latin typeface="Arial MT"/>
                <a:cs typeface="Arial MT"/>
              </a:defRPr>
            </a:lvl1pPr>
          </a:lstStyle>
          <a:p>
            <a:fld id="{AF3AE07C-380A-4079-9642-D634FCAAF423}" type="datetime1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>
                    <a:lumMod val="65000"/>
                  </a:schemeClr>
                </a:solidFill>
                <a:latin typeface="Arial MT"/>
                <a:cs typeface="Arial MT"/>
              </a:defRPr>
            </a:lvl1pPr>
          </a:lstStyle>
          <a:p>
            <a:fld id="{91AF2B4D-6B12-4EDF-87BB-2B55CECB66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CFCD_GenPPT(NEW)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81001"/>
            <a:ext cx="3509683" cy="2209800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2"/>
            <a:ext cx="3657600" cy="5853113"/>
          </a:xfrm>
        </p:spPr>
        <p:txBody>
          <a:bodyPr>
            <a:normAutofit/>
          </a:bodyPr>
          <a:lstStyle>
            <a:lvl1pPr>
              <a:defRPr sz="2200">
                <a:solidFill>
                  <a:srgbClr val="0A3363"/>
                </a:solidFill>
              </a:defRPr>
            </a:lvl1pPr>
            <a:lvl2pPr>
              <a:defRPr sz="2000">
                <a:solidFill>
                  <a:srgbClr val="0A3363"/>
                </a:solidFill>
              </a:defRPr>
            </a:lvl2pPr>
            <a:lvl3pPr>
              <a:defRPr sz="2000">
                <a:solidFill>
                  <a:srgbClr val="0A3363"/>
                </a:solidFill>
              </a:defRPr>
            </a:lvl3pPr>
            <a:lvl4pPr>
              <a:defRPr sz="2000">
                <a:solidFill>
                  <a:srgbClr val="0A3363"/>
                </a:solidFill>
              </a:defRPr>
            </a:lvl4pPr>
            <a:lvl5pPr>
              <a:defRPr sz="2000">
                <a:solidFill>
                  <a:srgbClr val="0A336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649072"/>
            <a:ext cx="3509683" cy="338819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fld id="{4585179B-854E-4F94-B2C5-D33A8FEEC6E4}" type="datetime1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A6A6A6"/>
                </a:solidFill>
                <a:latin typeface="Arial MT"/>
                <a:cs typeface="Arial MT"/>
              </a:defRPr>
            </a:lvl1pPr>
          </a:lstStyle>
          <a:p>
            <a:fld id="{B1AA4845-A08A-4DF4-8D99-E2E7B6D41C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1986476"/>
            <a:ext cx="3767328" cy="3693621"/>
          </a:xfr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1986478"/>
            <a:ext cx="3767328" cy="3233411"/>
          </a:xfr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fld id="{3E95BCF0-FE98-4044-A88B-D73117D3105C}" type="datetime1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fld id="{4B714C53-8A35-2541-BAE1-45E5D1F485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1406527"/>
            <a:ext cx="8229600" cy="492125"/>
          </a:xfrm>
        </p:spPr>
        <p:txBody>
          <a:bodyPr/>
          <a:lstStyle>
            <a:lvl1pPr algn="ctr">
              <a:buNone/>
              <a:defRPr b="0" i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972368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900217"/>
            <a:ext cx="3767328" cy="2768230"/>
          </a:xfr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9" y="1972368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9" y="2900217"/>
            <a:ext cx="3767328" cy="2308020"/>
          </a:xfr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FE88010-54CE-4EAA-878C-5F47503E80FC}" type="datetime1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714C53-8A35-2541-BAE1-45E5D1F485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1406527"/>
            <a:ext cx="8229600" cy="492125"/>
          </a:xfrm>
        </p:spPr>
        <p:txBody>
          <a:bodyPr/>
          <a:lstStyle>
            <a:lvl1pPr algn="ctr">
              <a:buNone/>
              <a:defRPr b="0" i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972369"/>
            <a:ext cx="7656512" cy="1927304"/>
          </a:xfr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033B7A8-06C7-47BB-BF34-7A1B17569C30}" type="datetime1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714C53-8A35-2541-BAE1-45E5D1F485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029936"/>
            <a:ext cx="7656512" cy="1440448"/>
          </a:xfr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0A33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406527"/>
            <a:ext cx="8229600" cy="492125"/>
          </a:xfrm>
        </p:spPr>
        <p:txBody>
          <a:bodyPr/>
          <a:lstStyle>
            <a:lvl1pPr algn="ctr">
              <a:buNone/>
              <a:defRPr b="0" i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1972368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8308D83-13F0-4705-A059-D949C89B9184}" type="datetime1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714C53-8A35-2541-BAE1-45E5D1F485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684963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1972370"/>
            <a:ext cx="3767328" cy="369025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57200" y="1406527"/>
            <a:ext cx="8229600" cy="492125"/>
          </a:xfrm>
        </p:spPr>
        <p:txBody>
          <a:bodyPr/>
          <a:lstStyle>
            <a:lvl1pPr algn="ctr">
              <a:buNone/>
              <a:defRPr b="0" i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1972368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C0225E9-C3D9-4829-AD74-8EDBC403FC5C}" type="datetime1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714C53-8A35-2541-BAE1-45E5D1F485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684963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1972368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684964"/>
            <a:ext cx="3767328" cy="199513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57200" y="1406527"/>
            <a:ext cx="8229600" cy="492125"/>
          </a:xfrm>
        </p:spPr>
        <p:txBody>
          <a:bodyPr/>
          <a:lstStyle>
            <a:lvl1pPr algn="ctr">
              <a:buNone/>
              <a:defRPr b="0" i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01D0CE2-B45D-4D55-BF24-FF96776AE536}" type="datetime1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714C53-8A35-2541-BAE1-45E5D1F485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1406527"/>
            <a:ext cx="8229600" cy="492125"/>
          </a:xfrm>
        </p:spPr>
        <p:txBody>
          <a:bodyPr/>
          <a:lstStyle>
            <a:lvl1pPr algn="ctr">
              <a:buNone/>
              <a:defRPr b="0" i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CFCD_GenPPT(NEW)2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HCFCD_GenPPT(NEW)2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44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1972370"/>
            <a:ext cx="7662864" cy="3264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rgbClr val="FFFFFF"/>
                </a:solidFill>
                <a:latin typeface="Arial MT"/>
                <a:cs typeface="Arial MT"/>
              </a:defRPr>
            </a:lvl1pPr>
          </a:lstStyle>
          <a:p>
            <a:fld id="{328B1810-38EA-4900-837C-608066C61318}" type="datetime1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2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MT"/>
                <a:cs typeface="Arial MT"/>
              </a:defRPr>
            </a:lvl1pPr>
          </a:lstStyle>
          <a:p>
            <a:fld id="{4B714C53-8A35-2541-BAE1-45E5D1F4850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77" r:id="rId2"/>
    <p:sldLayoutId id="2147483987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92" r:id="rId10"/>
    <p:sldLayoutId id="2147483995" r:id="rId11"/>
    <p:sldLayoutId id="2147483997" r:id="rId12"/>
    <p:sldLayoutId id="2147484000" r:id="rId13"/>
    <p:sldLayoutId id="2147484001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bg1"/>
        </a:buClr>
        <a:buSzPct val="90000"/>
        <a:buFont typeface="Wingdings" pitchFamily="2" charset="2"/>
        <a:buChar char="S"/>
        <a:defRPr sz="2200" b="0" i="0" kern="1200">
          <a:solidFill>
            <a:schemeClr val="bg1"/>
          </a:solidFill>
          <a:latin typeface="Arial MT"/>
          <a:ea typeface="+mn-ea"/>
          <a:cs typeface="Arial MT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bg1"/>
        </a:buClr>
        <a:buSzPct val="90000"/>
        <a:buFont typeface="Wingdings" pitchFamily="2" charset="2"/>
        <a:buChar char="S"/>
        <a:defRPr sz="2000" b="0" i="0" kern="1200">
          <a:solidFill>
            <a:schemeClr val="bg1"/>
          </a:solidFill>
          <a:latin typeface="Arial MT"/>
          <a:ea typeface="+mn-ea"/>
          <a:cs typeface="Arial MT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bg1"/>
        </a:buClr>
        <a:buSzPct val="90000"/>
        <a:buFont typeface="Wingdings" pitchFamily="2" charset="2"/>
        <a:buChar char="S"/>
        <a:defRPr sz="1800" b="0" i="0" kern="1200">
          <a:solidFill>
            <a:schemeClr val="bg1"/>
          </a:solidFill>
          <a:latin typeface="Arial MT"/>
          <a:ea typeface="+mn-ea"/>
          <a:cs typeface="Arial MT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bg1"/>
        </a:buClr>
        <a:buSzPct val="90000"/>
        <a:buFont typeface="Wingdings" pitchFamily="2" charset="2"/>
        <a:buChar char="S"/>
        <a:defRPr sz="1800" b="0" i="0" kern="1200">
          <a:solidFill>
            <a:schemeClr val="bg1"/>
          </a:solidFill>
          <a:latin typeface="Arial MT"/>
          <a:ea typeface="+mn-ea"/>
          <a:cs typeface="Arial MT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bg1"/>
        </a:buClr>
        <a:buSzPct val="90000"/>
        <a:buFont typeface="Wingdings" pitchFamily="2" charset="2"/>
        <a:buChar char="S"/>
        <a:defRPr sz="1800" b="0" i="0" kern="1200">
          <a:solidFill>
            <a:schemeClr val="bg1"/>
          </a:solidFill>
          <a:latin typeface="Arial MT"/>
          <a:ea typeface="+mn-ea"/>
          <a:cs typeface="Arial M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981200" y="2590800"/>
            <a:ext cx="5181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tx1">
                <a:alpha val="85001"/>
              </a:schemeClr>
            </a:outerShdw>
          </a:effectLst>
        </p:spPr>
        <p:txBody>
          <a:bodyPr>
            <a:spAutoFit/>
          </a:bodyPr>
          <a:lstStyle/>
          <a:p>
            <a:pPr algn="ctr"/>
            <a:endParaRPr lang="en-US" sz="2000" b="1" dirty="0">
              <a:solidFill>
                <a:srgbClr val="FFFFFF"/>
              </a:solidFill>
              <a:latin typeface="Arial MT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Arial MT"/>
                <a:cs typeface="Arial" panose="020B0604020202020204" pitchFamily="34" charset="0"/>
              </a:rPr>
              <a:t>Todd Ward, P.E., CFM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Arial MT"/>
                <a:cs typeface="Arial" panose="020B0604020202020204" pitchFamily="34" charset="0"/>
              </a:rPr>
              <a:t>Department Manager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Arial MT"/>
                <a:cs typeface="Arial" panose="020B0604020202020204" pitchFamily="34" charset="0"/>
              </a:rPr>
              <a:t>Risk Mitigation Department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Arial MT"/>
                <a:cs typeface="Arial" panose="020B0604020202020204" pitchFamily="34" charset="0"/>
              </a:rPr>
              <a:t>Harris County Flood Control District</a:t>
            </a:r>
          </a:p>
          <a:p>
            <a:pPr algn="ctr"/>
            <a:endParaRPr lang="en-US" sz="2000" b="1" dirty="0">
              <a:solidFill>
                <a:srgbClr val="FFFFFF"/>
              </a:solidFill>
              <a:latin typeface="Arial MT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FFFFFF"/>
              </a:solidFill>
              <a:latin typeface="Arial MT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FFFFFF"/>
              </a:solidFill>
              <a:latin typeface="Arial MT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FFFFFF"/>
              </a:solidFill>
              <a:latin typeface="Arial MT"/>
              <a:cs typeface="Arial" panose="020B0604020202020204" pitchFamily="34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65760" y="974725"/>
            <a:ext cx="8412480" cy="121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tx1">
                <a:alpha val="85001"/>
              </a:schemeClr>
            </a:outerShdw>
          </a:effectLst>
        </p:spPr>
        <p:txBody>
          <a:bodyPr>
            <a:spAutoFit/>
          </a:bodyPr>
          <a:lstStyle/>
          <a:p>
            <a:pPr algn="ctr" defTabSz="914400">
              <a:lnSpc>
                <a:spcPct val="75000"/>
              </a:lnSpc>
              <a:spcBef>
                <a:spcPct val="0"/>
              </a:spcBef>
            </a:pPr>
            <a:r>
              <a:rPr lang="en-US" sz="3200" dirty="0">
                <a:solidFill>
                  <a:schemeClr val="bg1"/>
                </a:solidFill>
                <a:latin typeface="Arial Black"/>
                <a:ea typeface="+mj-ea"/>
              </a:rPr>
              <a:t>Harris County Flood Control District</a:t>
            </a:r>
          </a:p>
          <a:p>
            <a:pPr algn="ctr" defTabSz="914400">
              <a:lnSpc>
                <a:spcPct val="75000"/>
              </a:lnSpc>
              <a:spcBef>
                <a:spcPct val="0"/>
              </a:spcBef>
            </a:pPr>
            <a:r>
              <a:rPr lang="en-US" sz="3200" dirty="0">
                <a:solidFill>
                  <a:schemeClr val="bg1"/>
                </a:solidFill>
                <a:latin typeface="Arial Black"/>
                <a:ea typeface="+mj-ea"/>
              </a:rPr>
              <a:t>LOMR Review Program</a:t>
            </a:r>
          </a:p>
        </p:txBody>
      </p:sp>
    </p:spTree>
    <p:extLst>
      <p:ext uri="{BB962C8B-B14F-4D97-AF65-F5344CB8AC3E}">
        <p14:creationId xmlns:p14="http://schemas.microsoft.com/office/powerpoint/2010/main" val="2108072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238250"/>
            <a:ext cx="8229600" cy="4924425"/>
          </a:xfrm>
        </p:spPr>
        <p:txBody>
          <a:bodyPr>
            <a:normAutofit/>
          </a:bodyPr>
          <a:lstStyle/>
          <a:p>
            <a:pPr marL="0" lvl="2" algn="just">
              <a:spcAft>
                <a:spcPts val="1200"/>
              </a:spcAft>
              <a:buNone/>
            </a:pPr>
            <a:r>
              <a:rPr lang="en-US" sz="2000" dirty="0">
                <a:cs typeface="Arial" pitchFamily="34" charset="0"/>
              </a:rPr>
              <a:t>As we move through the development process there are </a:t>
            </a:r>
            <a:r>
              <a:rPr lang="en-US" sz="2000" u="sng" dirty="0">
                <a:cs typeface="Arial" pitchFamily="34" charset="0"/>
              </a:rPr>
              <a:t>various submissions</a:t>
            </a:r>
            <a:r>
              <a:rPr lang="en-US" sz="2000" dirty="0">
                <a:cs typeface="Arial" pitchFamily="34" charset="0"/>
              </a:rPr>
              <a:t> that may be required.  These submissions are often based on </a:t>
            </a:r>
            <a:r>
              <a:rPr lang="en-US" sz="2000" u="sng" dirty="0">
                <a:cs typeface="Arial" pitchFamily="34" charset="0"/>
              </a:rPr>
              <a:t>different review criteria</a:t>
            </a:r>
            <a:r>
              <a:rPr lang="en-US" sz="2000" dirty="0">
                <a:cs typeface="Arial" pitchFamily="34" charset="0"/>
              </a:rPr>
              <a:t>: </a:t>
            </a:r>
          </a:p>
          <a:p>
            <a:pPr marL="692150" lvl="2" algn="just">
              <a:buNone/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 marL="0" algn="just">
              <a:spcBef>
                <a:spcPts val="0"/>
              </a:spcBef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0" algn="just">
              <a:spcBef>
                <a:spcPts val="0"/>
              </a:spcBef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0" algn="just">
              <a:spcBef>
                <a:spcPts val="0"/>
              </a:spcBef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0" algn="just">
              <a:spcBef>
                <a:spcPts val="0"/>
              </a:spcBef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2CDDF8-A528-493D-8B17-AA5E67524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64" y="2668277"/>
            <a:ext cx="6953250" cy="2924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9768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Review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62000" y="2322576"/>
            <a:ext cx="7656512" cy="2618701"/>
          </a:xfrm>
        </p:spPr>
        <p:txBody>
          <a:bodyPr>
            <a:normAutofit/>
          </a:bodyPr>
          <a:lstStyle/>
          <a:p>
            <a:pPr marL="342900" lvl="3" indent="-342900">
              <a:spcBef>
                <a:spcPts val="2000"/>
              </a:spcBef>
            </a:pPr>
            <a:r>
              <a:rPr lang="en-US" dirty="0"/>
              <a:t>To provide technical support to </a:t>
            </a:r>
            <a:r>
              <a:rPr lang="en-US" dirty="0">
                <a:latin typeface="Arial" pitchFamily="34" charset="0"/>
                <a:cs typeface="Arial" pitchFamily="34" charset="0"/>
              </a:rPr>
              <a:t>Floodplain Administrators (FPA’s)</a:t>
            </a:r>
            <a:endParaRPr lang="en-US" dirty="0"/>
          </a:p>
          <a:p>
            <a:r>
              <a:rPr lang="en-US" dirty="0"/>
              <a:t>To maintain current models and GIS shapefiles consistent with applicable standards</a:t>
            </a:r>
          </a:p>
          <a:p>
            <a:r>
              <a:rPr lang="en-US" dirty="0"/>
              <a:t>Make sure all information is included for LOMR Delegation review</a:t>
            </a:r>
          </a:p>
          <a:p>
            <a:r>
              <a:rPr lang="en-US" dirty="0"/>
              <a:t>Protect the community Investment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 algn="l"/>
            <a:r>
              <a:rPr lang="en-US" sz="2000" dirty="0"/>
              <a:t>Why is this step important?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8912" y="374904"/>
            <a:ext cx="8229600" cy="877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4C53-8A35-2541-BAE1-45E5D1F4850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497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Upcoming Challenges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Moving to 1D/2D Coupled Hydraulic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4C53-8A35-2541-BAE1-45E5D1F4850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676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National Oceanic and Atmospheric Administration (NOAA) - Atlas 14 Precipitation – Frequency Update</a:t>
            </a:r>
          </a:p>
          <a:p>
            <a:r>
              <a:rPr lang="en-US" dirty="0"/>
              <a:t>Hurricane Harvey &amp; other recent (since 2015) severe floods</a:t>
            </a:r>
          </a:p>
          <a:p>
            <a:r>
              <a:rPr lang="en-US" dirty="0"/>
              <a:t>Better more accurate technology and methodologies that allow for consideration of additional flood hazards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7C97-B6BA-4209-B7E1-1965251F5A1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9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3097" y="361600"/>
            <a:ext cx="415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NOAA Atlas 1% AEP 24 Hour Rainfall Totals</a:t>
            </a:r>
          </a:p>
        </p:txBody>
      </p:sp>
    </p:spTree>
    <p:extLst>
      <p:ext uri="{BB962C8B-B14F-4D97-AF65-F5344CB8AC3E}">
        <p14:creationId xmlns:p14="http://schemas.microsoft.com/office/powerpoint/2010/main" val="2537375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4400" y="15240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tabLst>
                <a:tab pos="338138" algn="l"/>
              </a:tabLst>
            </a:pPr>
            <a:endParaRPr lang="en-US" sz="32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tabLst>
                <a:tab pos="338138" algn="l"/>
              </a:tabLst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tabLst>
                <a:tab pos="338138" algn="l"/>
              </a:tabLst>
            </a:pP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tabLst>
                <a:tab pos="338138" algn="l"/>
              </a:tabLst>
            </a:pPr>
            <a:endParaRPr lang="en-US" sz="25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60686"/>
            <a:ext cx="9144000" cy="665356"/>
          </a:xfrm>
        </p:spPr>
        <p:txBody>
          <a:bodyPr/>
          <a:lstStyle/>
          <a:p>
            <a:r>
              <a:rPr lang="en-US" dirty="0"/>
              <a:t>Project Description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County-wide restudy of all floodplains in Harris County</a:t>
            </a:r>
          </a:p>
          <a:p>
            <a:r>
              <a:rPr lang="en-US" dirty="0"/>
              <a:t>New streams will be added as funding, loss history, and updated modeling techniques allow.</a:t>
            </a:r>
          </a:p>
          <a:p>
            <a:r>
              <a:rPr lang="en-US" dirty="0"/>
              <a:t>To the extent feasible, identify ALL flood risks in Harris County</a:t>
            </a:r>
          </a:p>
          <a:p>
            <a:pPr lvl="1"/>
            <a:r>
              <a:rPr lang="en-US" dirty="0"/>
              <a:t>Riverine / Traditional Floodplains</a:t>
            </a:r>
          </a:p>
          <a:p>
            <a:pPr lvl="1"/>
            <a:r>
              <a:rPr lang="en-US" dirty="0"/>
              <a:t>Overland / 2D Rain-on-Grid</a:t>
            </a:r>
          </a:p>
          <a:p>
            <a:r>
              <a:rPr lang="en-US" dirty="0"/>
              <a:t>New Mapping Products – Beyond the “100 Year” Storm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17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Challenges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Possible increase in case load</a:t>
            </a:r>
          </a:p>
          <a:p>
            <a:pPr lvl="1"/>
            <a:r>
              <a:rPr lang="en-US" dirty="0"/>
              <a:t>Fewer LOMR-Fs may be allowed and more LOMRs required </a:t>
            </a:r>
          </a:p>
          <a:p>
            <a:r>
              <a:rPr lang="en-US" dirty="0"/>
              <a:t>Changes to model review</a:t>
            </a:r>
          </a:p>
          <a:p>
            <a:pPr lvl="1"/>
            <a:r>
              <a:rPr lang="en-US" dirty="0"/>
              <a:t>New standards/requirements will be developed for 1D/2D model reviews</a:t>
            </a:r>
          </a:p>
          <a:p>
            <a:pPr lvl="1"/>
            <a:r>
              <a:rPr lang="en-US" dirty="0"/>
              <a:t>Will need to train reviewers and the engineering community on 1D/2D model review</a:t>
            </a:r>
          </a:p>
          <a:p>
            <a:pPr lvl="1"/>
            <a:r>
              <a:rPr lang="en-US" dirty="0"/>
              <a:t>The hydraulic modeling will be more complex, and the reviews could take more work</a:t>
            </a:r>
          </a:p>
          <a:p>
            <a:r>
              <a:rPr lang="en-US" dirty="0"/>
              <a:t>Need to overhaul our M3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98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12544" y="3105835"/>
            <a:ext cx="3518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  <a:cs typeface="Arial" charset="0"/>
              </a:rPr>
              <a:t>QUESTIONS?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599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DF42F-3406-D072-161E-FEFF6CA6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DE368-6828-930E-7D57-881CE621D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Todd Ward, P.E., CFM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Risk Mitigation Department Manager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Harris County Flood Control District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13105 Northwest Freeway, Ste. 600 | Houston, Texas 77040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346-286-4000 (main) | 346-286-4858 (direct)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Todd.Ward@hcfcd.hctx.net  | www.hcfcd.org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5500A-6F85-B9E0-9204-C4FDC458A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7C97-B6BA-4209-B7E1-1965251F5A1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39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Floodplains_FEMA2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767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TSARP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Study of 22 Watersheds</a:t>
            </a:r>
          </a:p>
          <a:p>
            <a:r>
              <a:rPr lang="en-US" dirty="0"/>
              <a:t>1,700 square miles</a:t>
            </a:r>
          </a:p>
          <a:p>
            <a:r>
              <a:rPr lang="en-US" dirty="0"/>
              <a:t>1,200 stream miles</a:t>
            </a:r>
          </a:p>
          <a:p>
            <a:r>
              <a:rPr lang="en-US" dirty="0"/>
              <a:t>10,000 surveyed cross-sections</a:t>
            </a:r>
          </a:p>
          <a:p>
            <a:r>
              <a:rPr lang="en-US" dirty="0"/>
              <a:t>Effective Maps June, 2007</a:t>
            </a:r>
          </a:p>
          <a:p>
            <a:r>
              <a:rPr lang="en-US" dirty="0"/>
              <a:t>$32,000,000 Investment (50/50 cost share with FEMA)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B3D08-E66F-466D-905C-ECA70D269DE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35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+mn-cs"/>
              </a:rPr>
              <a:t>Why Model Management?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Protect our investment (TSARP)</a:t>
            </a:r>
          </a:p>
          <a:p>
            <a:r>
              <a:rPr lang="en-US" sz="2400" dirty="0"/>
              <a:t>Ensure flood models and maps represent true, on-the-ground conditions</a:t>
            </a:r>
          </a:p>
          <a:p>
            <a:r>
              <a:rPr lang="en-US" sz="2400" dirty="0"/>
              <a:t>Support resiliency efforts by providing accurate flood hazard information to FEMA and local communities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B3D08-E66F-466D-905C-ECA70D269DE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17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527175"/>
            <a:ext cx="7315200" cy="371341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buFontTx/>
              <a:buNone/>
            </a:pPr>
            <a:r>
              <a:rPr lang="en-US" sz="3000" b="1" dirty="0">
                <a:solidFill>
                  <a:schemeClr val="bg1"/>
                </a:solidFill>
                <a:cs typeface="Arial" charset="0"/>
              </a:rPr>
              <a:t>Mapping Activity Statement (MAS) 14</a:t>
            </a:r>
          </a:p>
          <a:p>
            <a:pPr lvl="2"/>
            <a:r>
              <a:rPr lang="en-US" sz="2400" dirty="0">
                <a:solidFill>
                  <a:schemeClr val="bg1"/>
                </a:solidFill>
                <a:cs typeface="Arial" charset="0"/>
              </a:rPr>
              <a:t>Standards</a:t>
            </a:r>
          </a:p>
          <a:p>
            <a:pPr lvl="2"/>
            <a:r>
              <a:rPr lang="en-US" sz="2400" dirty="0">
                <a:solidFill>
                  <a:schemeClr val="bg1"/>
                </a:solidFill>
                <a:cs typeface="Arial" charset="0"/>
              </a:rPr>
              <a:t>Web Based Model distribution (M3)</a:t>
            </a:r>
          </a:p>
          <a:p>
            <a:pPr lvl="2"/>
            <a:r>
              <a:rPr lang="en-US" sz="2400" dirty="0">
                <a:solidFill>
                  <a:schemeClr val="bg1"/>
                </a:solidFill>
                <a:cs typeface="Arial" charset="0"/>
              </a:rPr>
              <a:t>MOA with FPA for Standards</a:t>
            </a:r>
          </a:p>
          <a:p>
            <a:pPr lvl="2"/>
            <a:r>
              <a:rPr lang="en-US" sz="2400" dirty="0">
                <a:solidFill>
                  <a:schemeClr val="bg1"/>
                </a:solidFill>
                <a:cs typeface="Arial" charset="0"/>
              </a:rPr>
              <a:t>Process to have up-to-date effective model</a:t>
            </a:r>
          </a:p>
          <a:p>
            <a:pPr lvl="2"/>
            <a:r>
              <a:rPr lang="en-US" sz="2400" dirty="0">
                <a:solidFill>
                  <a:schemeClr val="bg1"/>
                </a:solidFill>
                <a:cs typeface="Arial" charset="0"/>
              </a:rPr>
              <a:t>HCFCD Custodian of models</a:t>
            </a:r>
          </a:p>
          <a:p>
            <a:pPr lvl="1"/>
            <a:endParaRPr lang="en-US" sz="44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sz="2400" b="1" dirty="0">
              <a:solidFill>
                <a:srgbClr val="013F6E"/>
              </a:solidFill>
              <a:latin typeface="Arial" charset="0"/>
              <a:cs typeface="Arial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spcBef>
                <a:spcPct val="0"/>
              </a:spcBef>
            </a:pPr>
            <a:r>
              <a:rPr lang="en-US" sz="3200" dirty="0">
                <a:solidFill>
                  <a:schemeClr val="bg1"/>
                </a:solidFill>
                <a:latin typeface="Arial Black"/>
                <a:ea typeface="+mj-ea"/>
              </a:rPr>
              <a:t>Our Agreement with FEMA</a:t>
            </a:r>
          </a:p>
        </p:txBody>
      </p:sp>
    </p:spTree>
    <p:extLst>
      <p:ext uri="{BB962C8B-B14F-4D97-AF65-F5344CB8AC3E}">
        <p14:creationId xmlns:p14="http://schemas.microsoft.com/office/powerpoint/2010/main" val="945507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152400" y="1066800"/>
            <a:ext cx="3477904" cy="4803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Purpose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Maintain the integrity of the models and supporting data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Ensure model modifications are made in a consistent manor so others can easily understand changes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73025"/>
            <a:ext cx="91440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spcBef>
                <a:spcPct val="0"/>
              </a:spcBef>
            </a:pPr>
            <a:r>
              <a:rPr lang="en-US" sz="3200" dirty="0">
                <a:solidFill>
                  <a:schemeClr val="bg1"/>
                </a:solidFill>
                <a:latin typeface="Arial Black"/>
                <a:ea typeface="+mj-ea"/>
              </a:rPr>
              <a:t>Standards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DBC8B6-D2FF-49BA-A592-81F75EDFC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399" y="1028700"/>
            <a:ext cx="374332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D5858-7255-4DA1-BAF9-CB2A1D416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3D083-2C76-48B3-9280-10571FC4F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34" y="705346"/>
            <a:ext cx="8412480" cy="5995836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7ACCD6C0-9F3C-439B-982D-306DA2F9A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3025"/>
            <a:ext cx="91440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spcBef>
                <a:spcPct val="0"/>
              </a:spcBef>
            </a:pPr>
            <a:r>
              <a:rPr lang="en-US" sz="3200" dirty="0">
                <a:solidFill>
                  <a:schemeClr val="bg1"/>
                </a:solidFill>
                <a:latin typeface="Arial Black"/>
                <a:ea typeface="+mj-ea"/>
              </a:rPr>
              <a:t>M3 Model Library</a:t>
            </a:r>
          </a:p>
        </p:txBody>
      </p:sp>
    </p:spTree>
    <p:extLst>
      <p:ext uri="{BB962C8B-B14F-4D97-AF65-F5344CB8AC3E}">
        <p14:creationId xmlns:p14="http://schemas.microsoft.com/office/powerpoint/2010/main" val="1942839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G:\Shared\EDD\raysl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443" cy="685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0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04800"/>
            <a:ext cx="91440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spcBef>
                <a:spcPct val="0"/>
              </a:spcBef>
            </a:pPr>
            <a:r>
              <a:rPr lang="en-US" sz="3200" dirty="0">
                <a:solidFill>
                  <a:schemeClr val="bg1"/>
                </a:solidFill>
                <a:latin typeface="Arial Black"/>
                <a:ea typeface="+mj-ea"/>
              </a:rPr>
              <a:t>Memorandum of Understanding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14400" y="917575"/>
            <a:ext cx="7772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5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HCFCD </a:t>
            </a:r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Responsibilities:</a:t>
            </a:r>
            <a:endParaRPr lang="en-US" sz="25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800100" lvl="1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5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Provide</a:t>
            </a:r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current/accurate models from web</a:t>
            </a:r>
          </a:p>
          <a:p>
            <a:pPr marL="800100" lvl="1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5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Provide</a:t>
            </a:r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technical resource</a:t>
            </a:r>
          </a:p>
          <a:p>
            <a:pPr marL="800100" lvl="1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5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Provide</a:t>
            </a:r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training </a:t>
            </a:r>
          </a:p>
          <a:p>
            <a:pPr marL="800100" lvl="1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Cursory review</a:t>
            </a:r>
            <a:endParaRPr lang="en-US" sz="12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Local Community Responsibilities:</a:t>
            </a:r>
          </a:p>
          <a:p>
            <a:pPr marL="800100" lvl="1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5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Obtain models from</a:t>
            </a:r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HCFCD</a:t>
            </a:r>
          </a:p>
          <a:p>
            <a:pPr marL="800100" lvl="1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5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Follow</a:t>
            </a:r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Standards</a:t>
            </a:r>
          </a:p>
          <a:p>
            <a:pPr marL="800100" lvl="1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500" b="1" baseline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Provide</a:t>
            </a:r>
            <a:r>
              <a:rPr lang="en-US" sz="25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HCFCD a copy of map revision submittal for review prior to signing MT-2</a:t>
            </a:r>
            <a:endParaRPr lang="en-US" sz="2500" b="1" baseline="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1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65393DA979784296A24BA5970195A7" ma:contentTypeVersion="53" ma:contentTypeDescription="Create a new document." ma:contentTypeScope="" ma:versionID="c8eb6792b6f012f75e05a3ef0701f1a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a569d43b168fe43674e7f0e5b00474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Summary 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B013D8-3752-46EC-9D15-A63DB8E56DD5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0C60BAF-74A1-4215-88CD-98B753F620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6EAFAA0-6B6B-4193-AB25-8B789102344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AABC95D-5112-4146-BADC-E623B9FE7D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5261</TotalTime>
  <Words>819</Words>
  <Application>Microsoft Office PowerPoint</Application>
  <PresentationFormat>Letter Paper (8.5x11 in)</PresentationFormat>
  <Paragraphs>122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Arial MT</vt:lpstr>
      <vt:lpstr>Calibri</vt:lpstr>
      <vt:lpstr>Calisto MT</vt:lpstr>
      <vt:lpstr>Times</vt:lpstr>
      <vt:lpstr>Wingdings</vt:lpstr>
      <vt:lpstr>Genesis</vt:lpstr>
      <vt:lpstr>PowerPoint Presentation</vt:lpstr>
      <vt:lpstr>PowerPoint Presentation</vt:lpstr>
      <vt:lpstr>TSARP</vt:lpstr>
      <vt:lpstr>Why Model Management?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Process</vt:lpstr>
      <vt:lpstr>Local Review</vt:lpstr>
      <vt:lpstr>Upcoming Challenges</vt:lpstr>
      <vt:lpstr>Study Drivers</vt:lpstr>
      <vt:lpstr>PowerPoint Presentation</vt:lpstr>
      <vt:lpstr>Project Description</vt:lpstr>
      <vt:lpstr>Upcoming Challenges</vt:lpstr>
      <vt:lpstr>PowerPoint Presentation</vt:lpstr>
      <vt:lpstr>PowerPoint Presentation</vt:lpstr>
    </vt:vector>
  </TitlesOfParts>
  <Company>HCFCD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Amy Crouser</dc:creator>
  <cp:lastModifiedBy>Ward, Todd (Flood Control)</cp:lastModifiedBy>
  <cp:revision>222</cp:revision>
  <cp:lastPrinted>2017-02-03T14:31:27Z</cp:lastPrinted>
  <dcterms:created xsi:type="dcterms:W3CDTF">2011-07-01T15:43:59Z</dcterms:created>
  <dcterms:modified xsi:type="dcterms:W3CDTF">2023-10-30T19:31:08Z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0x0101002865393DA979784296A24BA5970195A7</vt:lpwstr>
  </property>
  <property fmtid="{D5CDD505-2E9C-101B-9397-08002B2CF9AE}" pid="3" name="_dlc_DocIdItemGuid">
    <vt:lpwstr>68bb2ade-fcd7-4cc3-a634-9c445931cffb</vt:lpwstr>
  </property>
  <property fmtid="{D5CDD505-2E9C-101B-9397-08002B2CF9AE}" pid="4" name="_dlc_DocId">
    <vt:lpwstr>5CS6DA4W4HX6-498799292-876</vt:lpwstr>
  </property>
  <property fmtid="{D5CDD505-2E9C-101B-9397-08002B2CF9AE}" pid="5" name="_dlc_DocIdUrl">
    <vt:lpwstr>https://rmd.msc.fema.gov/Regions/VI/_layouts/15/DocIdRedir.aspx?ID=5CS6DA4W4HX6-498799292-876, 5CS6DA4W4HX6-498799292-876</vt:lpwstr>
  </property>
</Properties>
</file>