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95" r:id="rId4"/>
    <p:sldId id="280" r:id="rId5"/>
    <p:sldId id="282" r:id="rId6"/>
    <p:sldId id="283" r:id="rId7"/>
    <p:sldId id="260" r:id="rId8"/>
    <p:sldId id="261" r:id="rId9"/>
    <p:sldId id="262" r:id="rId10"/>
    <p:sldId id="270" r:id="rId11"/>
    <p:sldId id="273" r:id="rId12"/>
    <p:sldId id="274" r:id="rId13"/>
    <p:sldId id="267" r:id="rId14"/>
    <p:sldId id="268" r:id="rId15"/>
    <p:sldId id="276" r:id="rId16"/>
    <p:sldId id="266" r:id="rId17"/>
    <p:sldId id="277" r:id="rId18"/>
    <p:sldId id="264" r:id="rId19"/>
    <p:sldId id="269" r:id="rId20"/>
    <p:sldId id="265" r:id="rId21"/>
    <p:sldId id="278" r:id="rId22"/>
    <p:sldId id="263" r:id="rId23"/>
    <p:sldId id="289" r:id="rId24"/>
    <p:sldId id="286" r:id="rId25"/>
    <p:sldId id="258" r:id="rId26"/>
    <p:sldId id="279" r:id="rId27"/>
    <p:sldId id="293" r:id="rId28"/>
    <p:sldId id="294" r:id="rId29"/>
    <p:sldId id="29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5C8"/>
    <a:srgbClr val="799B3E"/>
    <a:srgbClr val="009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261" autoAdjust="0"/>
  </p:normalViewPr>
  <p:slideViewPr>
    <p:cSldViewPr snapToGrid="0">
      <p:cViewPr varScale="1">
        <p:scale>
          <a:sx n="54" d="100"/>
          <a:sy n="54" d="100"/>
        </p:scale>
        <p:origin x="133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157C1-8A6C-4321-846D-B358E31D509E}"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5D64E-FCB6-4D4F-B94C-7AD7D485FC37}" type="slidenum">
              <a:rPr lang="en-US" smtClean="0"/>
              <a:t>‹#›</a:t>
            </a:fld>
            <a:endParaRPr lang="en-US"/>
          </a:p>
        </p:txBody>
      </p:sp>
    </p:spTree>
    <p:extLst>
      <p:ext uri="{BB962C8B-B14F-4D97-AF65-F5344CB8AC3E}">
        <p14:creationId xmlns:p14="http://schemas.microsoft.com/office/powerpoint/2010/main" val="7499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a:t>
            </a:fld>
            <a:endParaRPr lang="en-US"/>
          </a:p>
        </p:txBody>
      </p:sp>
    </p:spTree>
    <p:extLst>
      <p:ext uri="{BB962C8B-B14F-4D97-AF65-F5344CB8AC3E}">
        <p14:creationId xmlns:p14="http://schemas.microsoft.com/office/powerpoint/2010/main" val="3061899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STRIPPER WELL FACILITY - An oil and gas extraction operation located on land (not in or on water) east of the 98</a:t>
            </a:r>
            <a:r>
              <a:rPr lang="en-US" baseline="30000" dirty="0"/>
              <a:t>th</a:t>
            </a:r>
            <a:r>
              <a:rPr lang="en-US" dirty="0"/>
              <a:t> meridian which only includes wells that produce 10 barrels per calendar day or less of crude oil and that are operating both at the maximum feasible rate of production and in accordance with recognized conservation practices. </a:t>
            </a:r>
          </a:p>
        </p:txBody>
      </p:sp>
      <p:sp>
        <p:nvSpPr>
          <p:cNvPr id="4" name="Slide Number Placeholder 3"/>
          <p:cNvSpPr>
            <a:spLocks noGrp="1"/>
          </p:cNvSpPr>
          <p:nvPr>
            <p:ph type="sldNum" sz="quarter" idx="5"/>
          </p:nvPr>
        </p:nvSpPr>
        <p:spPr/>
        <p:txBody>
          <a:bodyPr/>
          <a:lstStyle/>
          <a:p>
            <a:fld id="{CFF5D64E-FCB6-4D4F-B94C-7AD7D485FC37}" type="slidenum">
              <a:rPr lang="en-US" smtClean="0"/>
              <a:t>10</a:t>
            </a:fld>
            <a:endParaRPr lang="en-US"/>
          </a:p>
        </p:txBody>
      </p:sp>
    </p:spTree>
    <p:extLst>
      <p:ext uri="{BB962C8B-B14F-4D97-AF65-F5344CB8AC3E}">
        <p14:creationId xmlns:p14="http://schemas.microsoft.com/office/powerpoint/2010/main" val="2812970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COASTAL FACILITY - Any oil and gas extraction operation located in or on a water in the State of Texas landward of the inner boundary of the territorial seas; or located landward of the inner boundary of the territorial seas and bounded on the inland side by latitude and longitude coordinates established in 40 CFR Section 435.40(b).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11</a:t>
            </a:fld>
            <a:endParaRPr lang="en-US"/>
          </a:p>
        </p:txBody>
      </p:sp>
    </p:spTree>
    <p:extLst>
      <p:ext uri="{BB962C8B-B14F-4D97-AF65-F5344CB8AC3E}">
        <p14:creationId xmlns:p14="http://schemas.microsoft.com/office/powerpoint/2010/main" val="3443446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TERRITORIAL SEA FACILITY - An oil and gas extraction operation located in waters that are seaward of the inner boundary of the territorial seas and extending seaward a distance of three statute miles from the coastline. Territorial seas are defined in Section 502(8) of the Clean Water Act(CWA).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12</a:t>
            </a:fld>
            <a:endParaRPr lang="en-US"/>
          </a:p>
        </p:txBody>
      </p:sp>
    </p:spTree>
    <p:extLst>
      <p:ext uri="{BB962C8B-B14F-4D97-AF65-F5344CB8AC3E}">
        <p14:creationId xmlns:p14="http://schemas.microsoft.com/office/powerpoint/2010/main" val="199967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Fees $800 NOI fee and $100 annual WQ fee. </a:t>
            </a:r>
          </a:p>
          <a:p>
            <a:endParaRPr lang="en-US" dirty="0"/>
          </a:p>
          <a:p>
            <a:pPr marL="114300" marR="0" algn="just">
              <a:spcBef>
                <a:spcPts val="0"/>
              </a:spcBef>
              <a:spcAft>
                <a:spcPts val="0"/>
              </a:spcAft>
            </a:pPr>
            <a:r>
              <a:rPr lang="en-US" sz="1800" b="1" dirty="0">
                <a:effectLst/>
                <a:latin typeface="Lucida Bright" panose="02040602050505020304" pitchFamily="18" charset="0"/>
                <a:ea typeface="Times New Roman" panose="02020603050405020304" pitchFamily="18" charset="0"/>
                <a:cs typeface="Times New Roman" panose="02020603050405020304" pitchFamily="18" charset="0"/>
              </a:rPr>
              <a:t>Number of current/expected authorizations:</a:t>
            </a:r>
            <a:endParaRPr lang="en-US" sz="1800" b="1" dirty="0">
              <a:effectLst/>
              <a:latin typeface="Georgia" panose="02040502050405020303" pitchFamily="18" charset="0"/>
              <a:ea typeface="Times New Roman" panose="02020603050405020304" pitchFamily="18" charset="0"/>
              <a:cs typeface="Times New Roman" panose="02020603050405020304" pitchFamily="18" charset="0"/>
            </a:endParaRPr>
          </a:p>
          <a:p>
            <a:pPr marL="114300" marR="0" algn="just">
              <a:spcBef>
                <a:spcPts val="0"/>
              </a:spcBef>
              <a:spcAft>
                <a:spcPts val="0"/>
              </a:spcAft>
            </a:pPr>
            <a:r>
              <a:rPr lang="en-US" sz="1800" dirty="0">
                <a:effectLst/>
                <a:latin typeface="Lucida Bright" panose="02040602050505020304" pitchFamily="18" charset="0"/>
                <a:ea typeface="Times New Roman" panose="02020603050405020304" pitchFamily="18" charset="0"/>
                <a:cs typeface="Times New Roman" panose="02020603050405020304" pitchFamily="18" charset="0"/>
              </a:rPr>
              <a:t>TCEQ received and consolidated files and data transmitted from EPA and RRC following transfer of permitting authority. Based on TCEQ’s reconciliation of these files/data, 33 entities are currently authorized to discharge to surface waters in the state. They are expected to seek authorization under the new TPDES general permit.</a:t>
            </a:r>
            <a:endParaRPr lang="en-US" sz="1800" dirty="0">
              <a:effectLst/>
              <a:latin typeface="Georgia" panose="02040502050405020303" pitchFamily="18" charset="0"/>
              <a:ea typeface="Times New Roman" panose="02020603050405020304" pitchFamily="18" charset="0"/>
              <a:cs typeface="Times New Roman" panose="02020603050405020304" pitchFamily="18" charset="0"/>
            </a:endParaRPr>
          </a:p>
          <a:p>
            <a:r>
              <a:rPr lang="en-US" sz="1800" dirty="0">
                <a:effectLst/>
                <a:latin typeface="Lucida Bright" panose="02040602050505020304" pitchFamily="18" charset="0"/>
                <a:ea typeface="Times New Roman" panose="02020603050405020304" pitchFamily="18" charset="0"/>
                <a:cs typeface="Times New Roman" panose="02020603050405020304" pitchFamily="18" charset="0"/>
              </a:rPr>
              <a:t>New authorizations may increase moderately as the new TPDES general permit requires each discharging facility to submit an NOI versus allowing all facilities located within a lease or state tract to submit one NOI, as discussed below.</a:t>
            </a:r>
          </a:p>
          <a:p>
            <a:endParaRPr lang="en-US" sz="1800" dirty="0">
              <a:effectLst/>
              <a:latin typeface="Lucida Bright" panose="020406020505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13</a:t>
            </a:fld>
            <a:endParaRPr lang="en-US"/>
          </a:p>
        </p:txBody>
      </p:sp>
    </p:spTree>
    <p:extLst>
      <p:ext uri="{BB962C8B-B14F-4D97-AF65-F5344CB8AC3E}">
        <p14:creationId xmlns:p14="http://schemas.microsoft.com/office/powerpoint/2010/main" val="4033831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600"/>
              </a:spcAft>
              <a:buFont typeface="+mj-lt"/>
              <a:buNone/>
              <a:tabLst>
                <a:tab pos="-685800" algn="l"/>
                <a:tab pos="-457200" algn="l"/>
                <a:tab pos="1143000" algn="l"/>
                <a:tab pos="1885950" algn="l"/>
                <a:tab pos="2000250" algn="l"/>
                <a:tab pos="2286000" algn="l"/>
                <a:tab pos="2743200" algn="l"/>
                <a:tab pos="2914650" algn="l"/>
                <a:tab pos="3200400" algn="l"/>
                <a:tab pos="3657600" algn="l"/>
                <a:tab pos="4171950" algn="l"/>
                <a:tab pos="4286250" algn="l"/>
                <a:tab pos="4572000" algn="l"/>
                <a:tab pos="5029200" algn="l"/>
                <a:tab pos="520065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dirty="0" err="1">
                <a:effectLst/>
                <a:latin typeface="Lucida Bright" panose="02040602050505020304" pitchFamily="18" charset="0"/>
                <a:ea typeface="Times New Roman" panose="02020603050405020304" pitchFamily="18" charset="0"/>
                <a:cs typeface="Times New Roman" panose="02020603050405020304" pitchFamily="18" charset="0"/>
              </a:rPr>
              <a:t>G..Additional</a:t>
            </a:r>
            <a:r>
              <a:rPr lang="en-US" sz="1200" dirty="0">
                <a:effectLst/>
                <a:latin typeface="Lucida Bright" panose="02040602050505020304" pitchFamily="18" charset="0"/>
                <a:ea typeface="Times New Roman" panose="02020603050405020304" pitchFamily="18" charset="0"/>
                <a:cs typeface="Times New Roman" panose="02020603050405020304" pitchFamily="18" charset="0"/>
              </a:rPr>
              <a:t> water quality-based effluent limitations for the discharge of produced wastewater to territorial seas (based on TCEQ-developed CORMIX dilution modeling) for total copper, total manganese, and total zinc. A three-year compliance schedule for existing produced wastewater discharged via either EPA’s existing TXG260000 or a RRC individual authorization is provided. Additionally, a new monitoring and reporting requirement is established for total mercury for discharges of produced wastewater. For produced wastewater discharges from territorial seas facilities, an effluent flow limitation of 0.126 million gallons per day (3000 barrels/day), restrictions on depth to sea floor, and restrictions on pipe diameter are based on CORMIX dilution modeling conducted by TCEQ. Furthermore, effluent monitoring requirements for total dissolved solids (TDS) and temperature to gather data to confirm assumptions TCEQ used in its CORMIX dilution modeling for produced wastewater discharges to the territorial seas.</a:t>
            </a:r>
            <a:endParaRPr lang="en-US" sz="1200" dirty="0">
              <a:effectLst/>
              <a:latin typeface="Georgia" panose="02040502050405020303" pitchFamily="18" charset="0"/>
              <a:ea typeface="Times New Roman" panose="02020603050405020304" pitchFamily="18" charset="0"/>
              <a:cs typeface="Times New Roman" panose="02020603050405020304" pitchFamily="18" charset="0"/>
            </a:endParaRPr>
          </a:p>
          <a:p>
            <a:pPr marL="0" marR="0" lvl="0" indent="0">
              <a:spcBef>
                <a:spcPts val="0"/>
              </a:spcBef>
              <a:spcAft>
                <a:spcPts val="600"/>
              </a:spcAft>
              <a:buFont typeface="+mj-lt"/>
              <a:buNone/>
              <a:tabLst>
                <a:tab pos="-685800" algn="l"/>
                <a:tab pos="-457200" algn="l"/>
                <a:tab pos="1143000" algn="l"/>
                <a:tab pos="1885950" algn="l"/>
                <a:tab pos="2000250" algn="l"/>
                <a:tab pos="2286000" algn="l"/>
                <a:tab pos="2743200" algn="l"/>
                <a:tab pos="2914650" algn="l"/>
                <a:tab pos="3200400" algn="l"/>
                <a:tab pos="3657600" algn="l"/>
                <a:tab pos="4171950" algn="l"/>
                <a:tab pos="4286250" algn="l"/>
                <a:tab pos="4572000" algn="l"/>
                <a:tab pos="5029200" algn="l"/>
                <a:tab pos="520065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200" dirty="0">
              <a:effectLst/>
              <a:latin typeface="Lucida Bright" panose="020406020505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600"/>
              </a:spcAft>
              <a:buFont typeface="+mj-lt"/>
              <a:buNone/>
              <a:tabLst>
                <a:tab pos="-685800" algn="l"/>
                <a:tab pos="-457200" algn="l"/>
                <a:tab pos="1143000" algn="l"/>
                <a:tab pos="1885950" algn="l"/>
                <a:tab pos="2000250" algn="l"/>
                <a:tab pos="2286000" algn="l"/>
                <a:tab pos="2743200" algn="l"/>
                <a:tab pos="2914650" algn="l"/>
                <a:tab pos="3200400" algn="l"/>
                <a:tab pos="3657600" algn="l"/>
                <a:tab pos="4171950" algn="l"/>
                <a:tab pos="4286250" algn="l"/>
                <a:tab pos="4572000" algn="l"/>
                <a:tab pos="5029200" algn="l"/>
                <a:tab pos="520065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dirty="0">
                <a:effectLst/>
                <a:latin typeface="Lucida Bright" panose="02040602050505020304" pitchFamily="18" charset="0"/>
                <a:ea typeface="Times New Roman" panose="02020603050405020304" pitchFamily="18" charset="0"/>
                <a:cs typeface="Times New Roman" panose="02020603050405020304" pitchFamily="18" charset="0"/>
              </a:rPr>
              <a:t>H.. For produced wastewater discharges to territorial seas, water quality-based effluent limitations on carbonaceous biochemical oxygen demand (5-day) and ammonia-nitrogen based on TCEQ’s dissolved oxygen modeling assessment, to ensure dissolved oxygen standards in the Gulf of Mexico are achieved. </a:t>
            </a:r>
            <a:endParaRPr lang="en-US" sz="1200" dirty="0">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14</a:t>
            </a:fld>
            <a:endParaRPr lang="en-US"/>
          </a:p>
        </p:txBody>
      </p:sp>
    </p:spTree>
    <p:extLst>
      <p:ext uri="{BB962C8B-B14F-4D97-AF65-F5344CB8AC3E}">
        <p14:creationId xmlns:p14="http://schemas.microsoft.com/office/powerpoint/2010/main" val="640895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Fees $800 NOI fee and $100 annual WQ fee.</a:t>
            </a:r>
          </a:p>
          <a:p>
            <a:endParaRPr lang="en-US" dirty="0"/>
          </a:p>
          <a:p>
            <a:pPr marL="114300" marR="0" algn="just">
              <a:spcBef>
                <a:spcPts val="0"/>
              </a:spcBef>
              <a:spcAft>
                <a:spcPts val="0"/>
              </a:spcAft>
            </a:pPr>
            <a:r>
              <a:rPr lang="en-US" sz="1800" b="1" dirty="0">
                <a:effectLst/>
                <a:latin typeface="Lucida Bright" panose="02040602050505020304" pitchFamily="18" charset="0"/>
                <a:ea typeface="Times New Roman" panose="02020603050405020304" pitchFamily="18" charset="0"/>
                <a:cs typeface="Times New Roman" panose="02020603050405020304" pitchFamily="18" charset="0"/>
              </a:rPr>
              <a:t>Number of current/expected authorizations:</a:t>
            </a:r>
            <a:endParaRPr lang="en-US" sz="1800" dirty="0">
              <a:effectLst/>
              <a:latin typeface="Georgia" panose="02040502050405020303" pitchFamily="18" charset="0"/>
              <a:ea typeface="Times New Roman" panose="02020603050405020304" pitchFamily="18" charset="0"/>
              <a:cs typeface="Times New Roman" panose="02020603050405020304" pitchFamily="18" charset="0"/>
            </a:endParaRPr>
          </a:p>
          <a:p>
            <a:pPr marL="114300" marR="0" algn="just">
              <a:spcBef>
                <a:spcPts val="0"/>
              </a:spcBef>
              <a:spcAft>
                <a:spcPts val="0"/>
              </a:spcAft>
            </a:pPr>
            <a:r>
              <a:rPr lang="en-US" sz="1800" b="1" dirty="0">
                <a:effectLst/>
                <a:latin typeface="Lucida Bright" panose="02040602050505020304" pitchFamily="18" charset="0"/>
                <a:ea typeface="Times New Roman" panose="02020603050405020304" pitchFamily="18" charset="0"/>
                <a:cs typeface="Times New Roman" panose="02020603050405020304" pitchFamily="18" charset="0"/>
              </a:rPr>
              <a:t> </a:t>
            </a:r>
            <a:endParaRPr lang="en-US" sz="1800" dirty="0">
              <a:effectLst/>
              <a:latin typeface="Georgia" panose="02040502050405020303" pitchFamily="18" charset="0"/>
              <a:ea typeface="Times New Roman" panose="02020603050405020304" pitchFamily="18" charset="0"/>
              <a:cs typeface="Times New Roman" panose="02020603050405020304" pitchFamily="18" charset="0"/>
            </a:endParaRPr>
          </a:p>
          <a:p>
            <a:pPr marL="114300" marR="0">
              <a:spcBef>
                <a:spcPts val="0"/>
              </a:spcBef>
              <a:spcAft>
                <a:spcPts val="600"/>
              </a:spcAft>
            </a:pPr>
            <a:r>
              <a:rPr lang="en-US" sz="1800" dirty="0">
                <a:effectLst/>
                <a:latin typeface="Lucida Bright" panose="02040602050505020304" pitchFamily="18" charset="0"/>
                <a:ea typeface="Times New Roman" panose="02020603050405020304" pitchFamily="18" charset="0"/>
                <a:cs typeface="Times New Roman" panose="02020603050405020304" pitchFamily="18" charset="0"/>
              </a:rPr>
              <a:t>TCEQ received and consolidated files and data transmitted from EPA and RRC following transfer of permitting authority. Based on TCEQ’s reconciliation of these files/data, 33 entities are currently authorized to discharge to surface waters in the state. They are expected to seek authorization under the new TPDES general permit.</a:t>
            </a:r>
            <a:endParaRPr lang="en-US" sz="1800" dirty="0">
              <a:effectLst/>
              <a:latin typeface="Georgia" panose="02040502050405020303" pitchFamily="18" charset="0"/>
              <a:ea typeface="Times New Roman" panose="02020603050405020304" pitchFamily="18" charset="0"/>
              <a:cs typeface="Times New Roman" panose="02020603050405020304" pitchFamily="18" charset="0"/>
            </a:endParaRPr>
          </a:p>
          <a:p>
            <a:r>
              <a:rPr lang="en-US" sz="1800" dirty="0">
                <a:effectLst/>
                <a:latin typeface="Lucida Bright" panose="02040602050505020304" pitchFamily="18" charset="0"/>
                <a:ea typeface="Times New Roman" panose="02020603050405020304" pitchFamily="18" charset="0"/>
                <a:cs typeface="Times New Roman" panose="02020603050405020304" pitchFamily="18" charset="0"/>
              </a:rPr>
              <a:t>New authorizations may increase moderately as the new TPDES general permit requires each discharging facility to submit an NOI versus allowing all facilities located within a lease or state tract to submit one NOI, as discussed below.</a:t>
            </a:r>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15</a:t>
            </a:fld>
            <a:endParaRPr lang="en-US"/>
          </a:p>
        </p:txBody>
      </p:sp>
    </p:spTree>
    <p:extLst>
      <p:ext uri="{BB962C8B-B14F-4D97-AF65-F5344CB8AC3E}">
        <p14:creationId xmlns:p14="http://schemas.microsoft.com/office/powerpoint/2010/main" val="293407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wastewater general permit TCEQ is developing is not under the TPDES program, and separate EPA authorization is required under NPDES general permit GMG290000.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OUTER CONTINENTAL SHELF FACILITY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oil and gas extraction operation located in waters that are seaward of the inner boundary of the territorial seas and extending seaward a distance between </a:t>
            </a:r>
            <a:r>
              <a:rPr lang="en-US" b="1" dirty="0"/>
              <a:t>three statute miles from the coastline to 10.2 statute miles </a:t>
            </a:r>
            <a:r>
              <a:rPr lang="en-US" dirty="0"/>
              <a:t>from the coastline. Territorial seas are defined in Section 502(8) of the Clean Water Act(CWA). </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16</a:t>
            </a:fld>
            <a:endParaRPr lang="en-US"/>
          </a:p>
        </p:txBody>
      </p:sp>
    </p:spTree>
    <p:extLst>
      <p:ext uri="{BB962C8B-B14F-4D97-AF65-F5344CB8AC3E}">
        <p14:creationId xmlns:p14="http://schemas.microsoft.com/office/powerpoint/2010/main" val="2149443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17</a:t>
            </a:fld>
            <a:endParaRPr lang="en-US"/>
          </a:p>
        </p:txBody>
      </p:sp>
    </p:spTree>
    <p:extLst>
      <p:ext uri="{BB962C8B-B14F-4D97-AF65-F5344CB8AC3E}">
        <p14:creationId xmlns:p14="http://schemas.microsoft.com/office/powerpoint/2010/main" val="366048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18</a:t>
            </a:fld>
            <a:endParaRPr lang="en-US"/>
          </a:p>
        </p:txBody>
      </p:sp>
    </p:spTree>
    <p:extLst>
      <p:ext uri="{BB962C8B-B14F-4D97-AF65-F5344CB8AC3E}">
        <p14:creationId xmlns:p14="http://schemas.microsoft.com/office/powerpoint/2010/main" val="3587187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general permit TXG670000 is for hydrostatic discharges.</a:t>
            </a:r>
          </a:p>
        </p:txBody>
      </p:sp>
      <p:sp>
        <p:nvSpPr>
          <p:cNvPr id="4" name="Slide Number Placeholder 3"/>
          <p:cNvSpPr>
            <a:spLocks noGrp="1"/>
          </p:cNvSpPr>
          <p:nvPr>
            <p:ph type="sldNum" sz="quarter" idx="5"/>
          </p:nvPr>
        </p:nvSpPr>
        <p:spPr/>
        <p:txBody>
          <a:bodyPr/>
          <a:lstStyle/>
          <a:p>
            <a:fld id="{CFF5D64E-FCB6-4D4F-B94C-7AD7D485FC37}" type="slidenum">
              <a:rPr lang="en-US" smtClean="0"/>
              <a:t>19</a:t>
            </a:fld>
            <a:endParaRPr lang="en-US"/>
          </a:p>
        </p:txBody>
      </p:sp>
    </p:spTree>
    <p:extLst>
      <p:ext uri="{BB962C8B-B14F-4D97-AF65-F5344CB8AC3E}">
        <p14:creationId xmlns:p14="http://schemas.microsoft.com/office/powerpoint/2010/main" val="42976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House Bill 2771, 86</a:t>
            </a:r>
            <a:r>
              <a:rPr lang="en-US" b="1" baseline="30000" dirty="0"/>
              <a:t>th</a:t>
            </a:r>
            <a:r>
              <a:rPr lang="en-US" b="1" dirty="0"/>
              <a:t> Texas Legislature (2019)</a:t>
            </a:r>
          </a:p>
          <a:p>
            <a:pPr>
              <a:spcBef>
                <a:spcPts val="1200"/>
              </a:spcBef>
              <a:spcAft>
                <a:spcPts val="1200"/>
              </a:spcAft>
              <a:buClr>
                <a:schemeClr val="accent2">
                  <a:lumMod val="75000"/>
                </a:schemeClr>
              </a:buClr>
            </a:pPr>
            <a:r>
              <a:rPr lang="en-US" sz="1200" dirty="0">
                <a:solidFill>
                  <a:schemeClr val="tx2"/>
                </a:solidFill>
              </a:rPr>
              <a:t>Required TCEQ to submit a request to the U.S. EPA for regulatory authority for oil and gas discharges. </a:t>
            </a:r>
          </a:p>
          <a:p>
            <a:pPr>
              <a:spcBef>
                <a:spcPts val="1200"/>
              </a:spcBef>
              <a:spcAft>
                <a:spcPts val="1200"/>
              </a:spcAft>
              <a:buClr>
                <a:schemeClr val="accent2">
                  <a:lumMod val="75000"/>
                </a:schemeClr>
              </a:buClr>
            </a:pPr>
            <a:r>
              <a:rPr lang="en-US" sz="1200" dirty="0">
                <a:solidFill>
                  <a:schemeClr val="tx2"/>
                </a:solidFill>
              </a:rPr>
              <a:t>Required a transfer of state regulatory authority from the Railroad Commission of Texas (RRC) to the TCEQ.   </a:t>
            </a:r>
          </a:p>
          <a:p>
            <a:endParaRPr lang="en-US" dirty="0"/>
          </a:p>
          <a:p>
            <a:pPr marL="0" indent="0">
              <a:spcBef>
                <a:spcPts val="1200"/>
              </a:spcBef>
              <a:spcAft>
                <a:spcPts val="1200"/>
              </a:spcAft>
              <a:buNone/>
            </a:pPr>
            <a:r>
              <a:rPr lang="en-US" b="1" dirty="0"/>
              <a:t>Administrative Implementation</a:t>
            </a:r>
          </a:p>
          <a:p>
            <a:pPr marL="0" indent="0">
              <a:spcBef>
                <a:spcPts val="1200"/>
              </a:spcBef>
              <a:spcAft>
                <a:spcPts val="1200"/>
              </a:spcAft>
              <a:buNone/>
            </a:pPr>
            <a:r>
              <a:rPr lang="en-US" sz="1200" b="1" dirty="0">
                <a:solidFill>
                  <a:schemeClr val="accent4">
                    <a:lumMod val="75000"/>
                  </a:schemeClr>
                </a:solidFill>
              </a:rPr>
              <a:t>Conducted rulemaking and revised memos of understand and agreement </a:t>
            </a:r>
          </a:p>
          <a:p>
            <a:pPr lvl="0">
              <a:spcBef>
                <a:spcPts val="600"/>
              </a:spcBef>
              <a:spcAft>
                <a:spcPts val="600"/>
              </a:spcAft>
              <a:buClr>
                <a:schemeClr val="accent2">
                  <a:lumMod val="75000"/>
                </a:schemeClr>
              </a:buClr>
            </a:pPr>
            <a:r>
              <a:rPr lang="en-US" dirty="0">
                <a:solidFill>
                  <a:schemeClr val="tx2"/>
                </a:solidFill>
              </a:rPr>
              <a:t>Adopted federal oil and gas Effluent Limitations Guidelines in 40 CFR Parts 435 and 437 into Texas Administrative Code.  </a:t>
            </a:r>
          </a:p>
          <a:p>
            <a:pPr lvl="0">
              <a:spcBef>
                <a:spcPts val="600"/>
              </a:spcBef>
              <a:spcAft>
                <a:spcPts val="600"/>
              </a:spcAft>
              <a:buClr>
                <a:schemeClr val="accent2">
                  <a:lumMod val="75000"/>
                </a:schemeClr>
              </a:buClr>
            </a:pPr>
            <a:r>
              <a:rPr lang="en-US" dirty="0">
                <a:solidFill>
                  <a:schemeClr val="tx2"/>
                </a:solidFill>
              </a:rPr>
              <a:t>Revised the Memorandum of Understanding with the Texas Railroad Commission regarding oil and gas jurisdiction. </a:t>
            </a:r>
          </a:p>
          <a:p>
            <a:pPr lvl="0">
              <a:spcBef>
                <a:spcPts val="600"/>
              </a:spcBef>
              <a:buClr>
                <a:schemeClr val="accent2">
                  <a:lumMod val="75000"/>
                </a:schemeClr>
              </a:buClr>
            </a:pPr>
            <a:r>
              <a:rPr lang="en-US" dirty="0">
                <a:solidFill>
                  <a:schemeClr val="tx2"/>
                </a:solidFill>
              </a:rPr>
              <a:t>Revised the Memorandum of Agreement with the EPA for the National Pollutant Discharge Elimination System (NPDES) Program. </a:t>
            </a:r>
            <a:endParaRPr lang="en-US" dirty="0"/>
          </a:p>
          <a:p>
            <a:endParaRPr lang="en-US" dirty="0"/>
          </a:p>
          <a:p>
            <a:r>
              <a:rPr lang="en-US" b="0" i="0" dirty="0">
                <a:solidFill>
                  <a:srgbClr val="212529"/>
                </a:solidFill>
                <a:effectLst/>
                <a:latin typeface="Verdana" panose="020B0604030504040204" pitchFamily="34" charset="0"/>
              </a:rPr>
              <a:t>TCEQ requested authority from the United States Environmental Protection Agency (EPA) to issue federal permits for produced water, hydrostatic test water, and gas plant effluent discharges resulting from certain oil and gas activities into water in the state as required by House Bill 2771, 86th Legislature 2019. EPA approved the request </a:t>
            </a:r>
            <a:r>
              <a:rPr lang="en-US" b="1" i="0" dirty="0">
                <a:solidFill>
                  <a:srgbClr val="212529"/>
                </a:solidFill>
                <a:effectLst/>
                <a:latin typeface="Verdana" panose="020B0604030504040204" pitchFamily="34" charset="0"/>
              </a:rPr>
              <a:t>effective January 15, 2021</a:t>
            </a:r>
            <a:r>
              <a:rPr lang="en-US" b="0" i="0" dirty="0">
                <a:solidFill>
                  <a:srgbClr val="212529"/>
                </a:solidFill>
                <a:effectLst/>
                <a:latin typeface="Verdana" panose="020B0604030504040204" pitchFamily="34" charset="0"/>
              </a:rPr>
              <a:t>. The authority for these discharges was transferred from the Railroad Commission (RRC) of Texas to TCEQ.</a:t>
            </a:r>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a:t>
            </a:fld>
            <a:endParaRPr lang="en-US"/>
          </a:p>
        </p:txBody>
      </p:sp>
    </p:spTree>
    <p:extLst>
      <p:ext uri="{BB962C8B-B14F-4D97-AF65-F5344CB8AC3E}">
        <p14:creationId xmlns:p14="http://schemas.microsoft.com/office/powerpoint/2010/main" val="3638811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effectLst/>
                <a:latin typeface="Calibri" panose="020F0502020204030204" pitchFamily="34" charset="0"/>
                <a:ea typeface="Calibri" panose="020F0502020204030204" pitchFamily="34" charset="0"/>
              </a:rPr>
              <a:t>Hydrostatic Testing General Permit TXG670000</a:t>
            </a:r>
            <a:r>
              <a:rPr lang="en-US" sz="1800" dirty="0">
                <a:effectLst/>
                <a:latin typeface="Calibri" panose="020F0502020204030204" pitchFamily="34" charset="0"/>
                <a:ea typeface="Calibri" panose="020F0502020204030204" pitchFamily="34" charset="0"/>
              </a:rPr>
              <a:t> was amended in October 2020 to expand the applicability for hydrostatic testing for oil and gas activities. It authorizes the discharge of water resulting from a hydrostatic test of a vessel and/or pipeline into or adjacent to water in the state from new/existing vessels and/or pipelines that contain or previously contained: raw or potable water, elemental gases only, petroleum products, waste related to petroleum products,</a:t>
            </a:r>
            <a:r>
              <a:rPr lang="en-US" sz="1800" dirty="0">
                <a:effectLst/>
                <a:latin typeface="Calibri" panose="020F0502020204030204" pitchFamily="34" charset="0"/>
                <a:ea typeface="Times New Roman" panose="02020603050405020304" pitchFamily="18" charset="0"/>
              </a:rPr>
              <a:t> crude oil, raw natural gas, and natural gas products (</a:t>
            </a:r>
            <a:r>
              <a:rPr lang="en-US" sz="1800" dirty="0" err="1">
                <a:effectLst/>
                <a:latin typeface="Calibri" panose="020F0502020204030204" pitchFamily="34" charset="0"/>
                <a:ea typeface="Times New Roman" panose="02020603050405020304" pitchFamily="18" charset="0"/>
              </a:rPr>
              <a:t>e.g</a:t>
            </a:r>
            <a:r>
              <a:rPr lang="en-US" sz="1800" dirty="0">
                <a:effectLst/>
                <a:latin typeface="Calibri" panose="020F0502020204030204" pitchFamily="34" charset="0"/>
                <a:ea typeface="Times New Roman" panose="02020603050405020304" pitchFamily="18" charset="0"/>
              </a:rPr>
              <a:t> LNG/NGL)</a:t>
            </a:r>
            <a:r>
              <a:rPr lang="en-US" sz="1800" dirty="0">
                <a:effectLst/>
                <a:latin typeface="Calibri" panose="020F0502020204030204" pitchFamily="34" charset="0"/>
                <a:ea typeface="Calibri" panose="020F0502020204030204" pitchFamily="34" charset="0"/>
              </a:rPr>
              <a:t>.  </a:t>
            </a:r>
            <a:endParaRPr lang="en-US" dirty="0"/>
          </a:p>
          <a:p>
            <a:endParaRPr lang="en-US" dirty="0"/>
          </a:p>
          <a:p>
            <a:endParaRPr lang="en-US" dirty="0"/>
          </a:p>
          <a:p>
            <a:endParaRPr lang="en-US" dirty="0"/>
          </a:p>
          <a:p>
            <a:r>
              <a:rPr lang="en-US" dirty="0"/>
              <a:t>Of the 100 authorized discharges most are located on the coast near ports. Harris County has 28, Brazoria =12, Nueces = 12 and Jefferson County has 10</a:t>
            </a:r>
          </a:p>
        </p:txBody>
      </p:sp>
      <p:sp>
        <p:nvSpPr>
          <p:cNvPr id="4" name="Slide Number Placeholder 3"/>
          <p:cNvSpPr>
            <a:spLocks noGrp="1"/>
          </p:cNvSpPr>
          <p:nvPr>
            <p:ph type="sldNum" sz="quarter" idx="5"/>
          </p:nvPr>
        </p:nvSpPr>
        <p:spPr/>
        <p:txBody>
          <a:bodyPr/>
          <a:lstStyle/>
          <a:p>
            <a:fld id="{CFF5D64E-FCB6-4D4F-B94C-7AD7D485FC37}" type="slidenum">
              <a:rPr lang="en-US" smtClean="0"/>
              <a:t>20</a:t>
            </a:fld>
            <a:endParaRPr lang="en-US"/>
          </a:p>
        </p:txBody>
      </p:sp>
    </p:spTree>
    <p:extLst>
      <p:ext uri="{BB962C8B-B14F-4D97-AF65-F5344CB8AC3E}">
        <p14:creationId xmlns:p14="http://schemas.microsoft.com/office/powerpoint/2010/main" val="1107967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Construction General Permit (TXR150000, CGP)</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amended on January 28, 2022, to expand the applicability for non-exempt oil and gas construction activities. This general permit was renewed on March 5, 2023, with continued coverage for stormwater discharges from non-exempt oil and gas construction activities. This general permit authorizes the discharge of stormwater from construction and construction support activities.</a:t>
            </a:r>
            <a:endParaRPr lang="en-US" sz="1800" dirty="0">
              <a:effectLst/>
              <a:latin typeface="Lucida Bright" panose="02040602050505020304" pitchFamily="18"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Multi-Sector General Permit (TXR050000, MSGP)</a:t>
            </a:r>
            <a:r>
              <a:rPr lang="en-US" sz="1800" dirty="0">
                <a:effectLst/>
                <a:latin typeface="Calibri" panose="020F0502020204030204" pitchFamily="34" charset="0"/>
                <a:ea typeface="Calibri" panose="020F0502020204030204" pitchFamily="34" charset="0"/>
                <a:cs typeface="Times New Roman" panose="02020603050405020304" pitchFamily="18" charset="0"/>
              </a:rPr>
              <a:t> authorizes the discharge of stormwater from certain industrial activities. The existing general permit, issued August 14, 2021, excludes stormwater discharges from industrial activities associated with the exploration, development, or production of oil or gas or geothermal resources, including transportation of crude oil or natural gas by pipeline. Thus, at this time, new and existing oil and gas facilities must obtain or maintain stormwater coverage under the federal EPA MSGP until TCEQ’s MSGP is amended. The TCEQ MSGP will be amended to allow coverage for discharges of stormwater from industrial activities associated with non-exempt oil and gas exploration, production, processing, or treatment operations or transmission facilities. The amendment is expected to be completed prior to February 28, 2026, the expiration date of EPA’s 2021 MSGP. </a:t>
            </a:r>
            <a:endParaRPr lang="en-US" sz="1800" dirty="0">
              <a:effectLst/>
              <a:latin typeface="Lucida Bright" panose="020406020505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21</a:t>
            </a:fld>
            <a:endParaRPr lang="en-US"/>
          </a:p>
        </p:txBody>
      </p:sp>
    </p:spTree>
    <p:extLst>
      <p:ext uri="{BB962C8B-B14F-4D97-AF65-F5344CB8AC3E}">
        <p14:creationId xmlns:p14="http://schemas.microsoft.com/office/powerpoint/2010/main" val="1478559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regulation of oil and gas operations is not new, permitting under Texas’s TPDES program is new. </a:t>
            </a:r>
          </a:p>
          <a:p>
            <a:endParaRPr lang="en-US" dirty="0"/>
          </a:p>
          <a:p>
            <a:r>
              <a:rPr lang="en-US" dirty="0"/>
              <a:t>Industry indicated that unless the produced water has total dissolved solids concentrations generally of less than a few thousand milligrams per liter, treatment using membranes (e.g., reverse osmosis) or distillation would be necessary to generate water that is suitable for agricultural uses or for discharge to surface waters. The cost of such treatment is not currently competitive where other wastewater management options are available.</a:t>
            </a:r>
          </a:p>
        </p:txBody>
      </p:sp>
      <p:sp>
        <p:nvSpPr>
          <p:cNvPr id="4" name="Slide Number Placeholder 3"/>
          <p:cNvSpPr>
            <a:spLocks noGrp="1"/>
          </p:cNvSpPr>
          <p:nvPr>
            <p:ph type="sldNum" sz="quarter" idx="5"/>
          </p:nvPr>
        </p:nvSpPr>
        <p:spPr/>
        <p:txBody>
          <a:bodyPr/>
          <a:lstStyle/>
          <a:p>
            <a:fld id="{CFF5D64E-FCB6-4D4F-B94C-7AD7D485FC37}" type="slidenum">
              <a:rPr lang="en-US" smtClean="0"/>
              <a:t>22</a:t>
            </a:fld>
            <a:endParaRPr lang="en-US"/>
          </a:p>
        </p:txBody>
      </p:sp>
    </p:spTree>
    <p:extLst>
      <p:ext uri="{BB962C8B-B14F-4D97-AF65-F5344CB8AC3E}">
        <p14:creationId xmlns:p14="http://schemas.microsoft.com/office/powerpoint/2010/main" val="408731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TPDES permit applications received for produced water (wastewater) discharges west of the 98th meridian will be analyzed on a case-by-case basis based on the requested permitted flow and unique characteristics of the receiving water body, resulting in the inclusion of site-specific limitations and requirements. The TPDES industrial wastewater permit application and associated instructions establish conditions to collect data from the applicant to ensure water quality standards are protected. Effluent limitations are also developed to ensure EPA’s national effluent limitation guidelines stated in 40 CFR Part 435 are met, as well as TCEQ’s established Texas Surface Water Quality Standards stated in 30 TAC Chapter 307. Currently, there are no federal effluent guidelines for several of the constituents listed. Effluent guidelines are national wastewater discharge standards that are developed by EPA. Development of effluent guidelines is conducted at the federal level, with state participation, and includes an approved laboratory analytical method. Without effluent guidelines, approved methods, or accredited laboratories for some of these constituents, TCEQ is unable to establish effluent limitations in TPDES permits for these types of constituents. Applicable effluent limitations for these types of constituents will be incorporated in individual TPDES permits as the effluent limitations guidelines become available. </a:t>
            </a:r>
          </a:p>
        </p:txBody>
      </p:sp>
      <p:sp>
        <p:nvSpPr>
          <p:cNvPr id="4" name="Slide Number Placeholder 3"/>
          <p:cNvSpPr>
            <a:spLocks noGrp="1"/>
          </p:cNvSpPr>
          <p:nvPr>
            <p:ph type="sldNum" sz="quarter" idx="5"/>
          </p:nvPr>
        </p:nvSpPr>
        <p:spPr/>
        <p:txBody>
          <a:bodyPr/>
          <a:lstStyle/>
          <a:p>
            <a:fld id="{CFF5D64E-FCB6-4D4F-B94C-7AD7D485FC37}" type="slidenum">
              <a:rPr lang="en-US" smtClean="0"/>
              <a:t>23</a:t>
            </a:fld>
            <a:endParaRPr lang="en-US"/>
          </a:p>
        </p:txBody>
      </p:sp>
    </p:spTree>
    <p:extLst>
      <p:ext uri="{BB962C8B-B14F-4D97-AF65-F5344CB8AC3E}">
        <p14:creationId xmlns:p14="http://schemas.microsoft.com/office/powerpoint/2010/main" val="3564045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Courier New" panose="02070309020205020404" pitchFamily="49" charset="0"/>
              <a:buNone/>
              <a:tabLst>
                <a:tab pos="457200" algn="l"/>
                <a:tab pos="457200" algn="l"/>
              </a:tabLst>
            </a:pPr>
            <a:r>
              <a:rPr lang="en-US" sz="1100" u="sng" dirty="0">
                <a:effectLst/>
                <a:latin typeface="Calibri" panose="020F0502020204030204" pitchFamily="34" charset="0"/>
                <a:ea typeface="Times New Roman" panose="02020603050405020304" pitchFamily="18" charset="0"/>
                <a:cs typeface="Times New Roman" panose="02020603050405020304" pitchFamily="18" charset="0"/>
              </a:rPr>
              <a:t>Individual Permits</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are required for oil and gas extraction operations located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west</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of the 98</a:t>
            </a:r>
            <a:r>
              <a:rPr lang="en-US" sz="11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meridian. Produced water discharge is only allowed to be discharged if it’s put to beneficial use for agriculture or wildlife purposes. Additionally, all discharges from natural gas processing plants (such as liquified natural gas or natural gas liquids processing facilities) require an individual TPDES permit. There are no restrictions related to the location of natural gas processing plants.</a:t>
            </a:r>
            <a:endParaRPr lang="en-US" sz="1000" dirty="0">
              <a:effectLst/>
              <a:latin typeface="Lucida Bright" panose="02040602050505020304" pitchFamily="18" charset="0"/>
              <a:ea typeface="Calibri" panose="020F0502020204030204" pitchFamily="34" charset="0"/>
              <a:cs typeface="Times New Roman" panose="02020603050405020304" pitchFamily="18" charset="0"/>
            </a:endParaRPr>
          </a:p>
          <a:p>
            <a:pPr marL="685800" marR="0">
              <a:spcBef>
                <a:spcPts val="0"/>
              </a:spcBef>
              <a:spcAft>
                <a:spcPts val="0"/>
              </a:spcAft>
              <a:tabLst>
                <a:tab pos="457200" algn="l"/>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NOTE: Federal regulations limit discharges of produced water from oil and gas extraction operations based on location. Federal regulations also prohibit moving effluent generated in one area to another area for discharge under less stringent requirements.</a:t>
            </a:r>
          </a:p>
          <a:p>
            <a:pPr marL="685800" marR="0">
              <a:spcBef>
                <a:spcPts val="0"/>
              </a:spcBef>
              <a:spcAft>
                <a:spcPts val="0"/>
              </a:spcAft>
              <a:tabLst>
                <a:tab pos="457200" algn="l"/>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tabLst>
                <a:tab pos="457200" algn="l"/>
                <a:tab pos="457200" algn="l"/>
              </a:tabLst>
            </a:pPr>
            <a:r>
              <a:rPr lang="en-US" sz="1800" dirty="0">
                <a:effectLst/>
                <a:latin typeface="Calibri" panose="020F0502020204030204" pitchFamily="34" charset="0"/>
                <a:ea typeface="Calibri" panose="020F0502020204030204" pitchFamily="34" charset="0"/>
              </a:rPr>
              <a:t>TCEQ has issued some individual permits to renew and/or amend existing permits that were previously issued by EPA and/or RRC. </a:t>
            </a:r>
            <a:r>
              <a:rPr lang="en-US" sz="1000" dirty="0">
                <a:effectLst/>
                <a:latin typeface="Lucida Bright" panose="02040602050505020304" pitchFamily="18" charset="0"/>
                <a:ea typeface="Calibri" panose="020F0502020204030204" pitchFamily="34" charset="0"/>
                <a:cs typeface="Times New Roman" panose="02020603050405020304" pitchFamily="18" charset="0"/>
              </a:rPr>
              <a:t>Most of these are located east of the 98</a:t>
            </a:r>
            <a:r>
              <a:rPr lang="en-US" sz="1000" baseline="30000" dirty="0">
                <a:effectLst/>
                <a:latin typeface="Lucida Bright" panose="02040602050505020304" pitchFamily="18" charset="0"/>
                <a:ea typeface="Calibri" panose="020F0502020204030204" pitchFamily="34" charset="0"/>
                <a:cs typeface="Times New Roman" panose="02020603050405020304" pitchFamily="18" charset="0"/>
              </a:rPr>
              <a:t>th</a:t>
            </a:r>
            <a:r>
              <a:rPr lang="en-US" sz="1000" dirty="0">
                <a:effectLst/>
                <a:latin typeface="Lucida Bright" panose="02040602050505020304" pitchFamily="18" charset="0"/>
                <a:ea typeface="Calibri" panose="020F0502020204030204" pitchFamily="34" charset="0"/>
                <a:cs typeface="Times New Roman" panose="02020603050405020304" pitchFamily="18" charset="0"/>
              </a:rPr>
              <a:t> Meridian. Two discharge permits are located west.</a:t>
            </a:r>
          </a:p>
        </p:txBody>
      </p:sp>
      <p:sp>
        <p:nvSpPr>
          <p:cNvPr id="4" name="Slide Number Placeholder 3"/>
          <p:cNvSpPr>
            <a:spLocks noGrp="1"/>
          </p:cNvSpPr>
          <p:nvPr>
            <p:ph type="sldNum" sz="quarter" idx="5"/>
          </p:nvPr>
        </p:nvSpPr>
        <p:spPr/>
        <p:txBody>
          <a:bodyPr/>
          <a:lstStyle/>
          <a:p>
            <a:fld id="{CFF5D64E-FCB6-4D4F-B94C-7AD7D485FC37}" type="slidenum">
              <a:rPr lang="en-US" smtClean="0"/>
              <a:t>25</a:t>
            </a:fld>
            <a:endParaRPr lang="en-US"/>
          </a:p>
        </p:txBody>
      </p:sp>
    </p:spTree>
    <p:extLst>
      <p:ext uri="{BB962C8B-B14F-4D97-AF65-F5344CB8AC3E}">
        <p14:creationId xmlns:p14="http://schemas.microsoft.com/office/powerpoint/2010/main" val="871428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Yes, TCEQ has received individual permit applications for renewal and/or amendment of existing permits that were previously issued by EPA and/or RRC. TCEQ has not received any individual permit applications for new permits since jurisdiction transferred from EPA and RRC to TCEQ. Two located west of the 98</a:t>
            </a:r>
            <a:r>
              <a:rPr lang="en-US" sz="1800" baseline="30000" dirty="0">
                <a:effectLst/>
                <a:latin typeface="Calibri" panose="020F0502020204030204" pitchFamily="34" charset="0"/>
                <a:ea typeface="Calibri" panose="020F0502020204030204" pitchFamily="34" charset="0"/>
              </a:rPr>
              <a:t>th</a:t>
            </a:r>
            <a:r>
              <a:rPr lang="en-US" sz="1800" dirty="0">
                <a:effectLst/>
                <a:latin typeface="Calibri" panose="020F0502020204030204" pitchFamily="34" charset="0"/>
                <a:ea typeface="Calibri" panose="020F0502020204030204" pitchFamily="34" charset="0"/>
              </a:rPr>
              <a:t> Meridian are in south Texas and meet the requirements of 40 CFR Part 435 to ensure that their discharge benefits downstream agriculture or wildlife uses. </a:t>
            </a:r>
          </a:p>
          <a:p>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The most common SIC codes are 1311, 1321, 4922, and 4925. The query may be refined by including location information such as county.</a:t>
            </a:r>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26</a:t>
            </a:fld>
            <a:endParaRPr lang="en-US"/>
          </a:p>
        </p:txBody>
      </p:sp>
    </p:spTree>
    <p:extLst>
      <p:ext uri="{BB962C8B-B14F-4D97-AF65-F5344CB8AC3E}">
        <p14:creationId xmlns:p14="http://schemas.microsoft.com/office/powerpoint/2010/main" val="269946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140 authorizations were transferred to TCEQ. These include Railroad Commission permits, combined Railroad Commission and EPA permits, and permits issued by EPA. Many of these transfers included cancelled or expired permits that may represent facilities that are no longer active. </a:t>
            </a:r>
          </a:p>
        </p:txBody>
      </p:sp>
      <p:sp>
        <p:nvSpPr>
          <p:cNvPr id="4" name="Slide Number Placeholder 3"/>
          <p:cNvSpPr>
            <a:spLocks noGrp="1"/>
          </p:cNvSpPr>
          <p:nvPr>
            <p:ph type="sldNum" sz="quarter" idx="5"/>
          </p:nvPr>
        </p:nvSpPr>
        <p:spPr/>
        <p:txBody>
          <a:bodyPr/>
          <a:lstStyle/>
          <a:p>
            <a:fld id="{CFF5D64E-FCB6-4D4F-B94C-7AD7D485FC37}" type="slidenum">
              <a:rPr lang="en-US" smtClean="0"/>
              <a:t>27</a:t>
            </a:fld>
            <a:endParaRPr lang="en-US"/>
          </a:p>
        </p:txBody>
      </p:sp>
    </p:spTree>
    <p:extLst>
      <p:ext uri="{BB962C8B-B14F-4D97-AF65-F5344CB8AC3E}">
        <p14:creationId xmlns:p14="http://schemas.microsoft.com/office/powerpoint/2010/main" val="2832666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issued permits are for natural gas facilities. </a:t>
            </a:r>
          </a:p>
          <a:p>
            <a:endParaRPr lang="en-US" dirty="0"/>
          </a:p>
          <a:p>
            <a:r>
              <a:rPr lang="en-US" dirty="0"/>
              <a:t>Of the 23 applications 20 of these are east of the 98</a:t>
            </a:r>
            <a:r>
              <a:rPr lang="en-US" baseline="30000" dirty="0"/>
              <a:t>th</a:t>
            </a:r>
            <a:r>
              <a:rPr lang="en-US" dirty="0"/>
              <a:t> meridian and typically in the coastal zone.</a:t>
            </a:r>
          </a:p>
          <a:p>
            <a:endParaRPr lang="en-US" dirty="0"/>
          </a:p>
          <a:p>
            <a:r>
              <a:rPr lang="en-US" b="0" dirty="0"/>
              <a:t>The</a:t>
            </a:r>
            <a:r>
              <a:rPr lang="en-US" dirty="0"/>
              <a:t>re are two applications that will discharge produced water west of the 98</a:t>
            </a:r>
            <a:r>
              <a:rPr lang="en-US" baseline="30000" dirty="0"/>
              <a:t>th</a:t>
            </a:r>
            <a:r>
              <a:rPr lang="en-US" dirty="0"/>
              <a:t>.</a:t>
            </a:r>
          </a:p>
        </p:txBody>
      </p:sp>
      <p:sp>
        <p:nvSpPr>
          <p:cNvPr id="4" name="Slide Number Placeholder 3"/>
          <p:cNvSpPr>
            <a:spLocks noGrp="1"/>
          </p:cNvSpPr>
          <p:nvPr>
            <p:ph type="sldNum" sz="quarter" idx="5"/>
          </p:nvPr>
        </p:nvSpPr>
        <p:spPr/>
        <p:txBody>
          <a:bodyPr/>
          <a:lstStyle/>
          <a:p>
            <a:fld id="{CFF5D64E-FCB6-4D4F-B94C-7AD7D485FC37}" type="slidenum">
              <a:rPr lang="en-US" smtClean="0"/>
              <a:t>28</a:t>
            </a:fld>
            <a:endParaRPr lang="en-US"/>
          </a:p>
        </p:txBody>
      </p:sp>
    </p:spTree>
    <p:extLst>
      <p:ext uri="{BB962C8B-B14F-4D97-AF65-F5344CB8AC3E}">
        <p14:creationId xmlns:p14="http://schemas.microsoft.com/office/powerpoint/2010/main" val="65237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i="0" dirty="0">
                <a:solidFill>
                  <a:srgbClr val="212529"/>
                </a:solidFill>
                <a:effectLst/>
                <a:latin typeface="Verdana" panose="020B0604030504040204" pitchFamily="34" charset="0"/>
              </a:rPr>
              <a:t>TCEQ requested authority from the United States Environmental Protection Agency (EPA) to issue federal permits for produced water, hydrostatic test water, and gas plant effluent discharges resulting from certain oil and gas activities into water in the state as required by House Bill 2771, 86th Legislature 2019. EPA approved the request </a:t>
            </a:r>
            <a:r>
              <a:rPr lang="en-US" b="1" i="0" dirty="0">
                <a:solidFill>
                  <a:srgbClr val="212529"/>
                </a:solidFill>
                <a:effectLst/>
                <a:latin typeface="Verdana" panose="020B0604030504040204" pitchFamily="34" charset="0"/>
              </a:rPr>
              <a:t>effective January 15, 2021</a:t>
            </a:r>
            <a:r>
              <a:rPr lang="en-US" b="0" i="0" dirty="0">
                <a:solidFill>
                  <a:srgbClr val="212529"/>
                </a:solidFill>
                <a:effectLst/>
                <a:latin typeface="Verdana" panose="020B0604030504040204" pitchFamily="34" charset="0"/>
              </a:rPr>
              <a:t>. The authority for these discharges was transferred from the Railroad Commission (RRC) of Texas to TCEQ.</a:t>
            </a:r>
            <a:endParaRPr lang="en-US" dirty="0"/>
          </a:p>
          <a:p>
            <a:endParaRPr lang="en-US" dirty="0"/>
          </a:p>
          <a:p>
            <a:r>
              <a:rPr lang="en-US" dirty="0"/>
              <a:t>Memo is on the web (TCEQ and EPA). URL is https://www.tceq.texas.gov/downloads/permitting/wastewater/municipal/tpdes-moa-addendum-final-signed.pdf - Google “TPDES MOA ADDENDUM”</a:t>
            </a:r>
          </a:p>
        </p:txBody>
      </p:sp>
      <p:sp>
        <p:nvSpPr>
          <p:cNvPr id="4" name="Slide Number Placeholder 3"/>
          <p:cNvSpPr>
            <a:spLocks noGrp="1"/>
          </p:cNvSpPr>
          <p:nvPr>
            <p:ph type="sldNum" sz="quarter" idx="5"/>
          </p:nvPr>
        </p:nvSpPr>
        <p:spPr/>
        <p:txBody>
          <a:bodyPr/>
          <a:lstStyle/>
          <a:p>
            <a:fld id="{CFF5D64E-FCB6-4D4F-B94C-7AD7D485FC37}" type="slidenum">
              <a:rPr lang="en-US" smtClean="0"/>
              <a:t>3</a:t>
            </a:fld>
            <a:endParaRPr lang="en-US"/>
          </a:p>
        </p:txBody>
      </p:sp>
    </p:spTree>
    <p:extLst>
      <p:ext uri="{BB962C8B-B14F-4D97-AF65-F5344CB8AC3E}">
        <p14:creationId xmlns:p14="http://schemas.microsoft.com/office/powerpoint/2010/main" val="2447993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focus on the permitting options associated with the discharge to surface waters</a:t>
            </a:r>
          </a:p>
        </p:txBody>
      </p:sp>
      <p:sp>
        <p:nvSpPr>
          <p:cNvPr id="4" name="Slide Number Placeholder 3"/>
          <p:cNvSpPr>
            <a:spLocks noGrp="1"/>
          </p:cNvSpPr>
          <p:nvPr>
            <p:ph type="sldNum" sz="quarter" idx="5"/>
          </p:nvPr>
        </p:nvSpPr>
        <p:spPr/>
        <p:txBody>
          <a:bodyPr/>
          <a:lstStyle/>
          <a:p>
            <a:fld id="{CFF5D64E-FCB6-4D4F-B94C-7AD7D485FC37}" type="slidenum">
              <a:rPr lang="en-US" smtClean="0"/>
              <a:t>4</a:t>
            </a:fld>
            <a:endParaRPr lang="en-US"/>
          </a:p>
        </p:txBody>
      </p:sp>
    </p:spTree>
    <p:extLst>
      <p:ext uri="{BB962C8B-B14F-4D97-AF65-F5344CB8AC3E}">
        <p14:creationId xmlns:p14="http://schemas.microsoft.com/office/powerpoint/2010/main" val="104357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TCEQ has delegated authority to regulate discharges into surface waters as provided in the Clean Water Act.</a:t>
            </a:r>
          </a:p>
          <a:p>
            <a:endParaRPr lang="en-US" dirty="0"/>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5</a:t>
            </a:fld>
            <a:endParaRPr lang="en-US"/>
          </a:p>
        </p:txBody>
      </p:sp>
    </p:spTree>
    <p:extLst>
      <p:ext uri="{BB962C8B-B14F-4D97-AF65-F5344CB8AC3E}">
        <p14:creationId xmlns:p14="http://schemas.microsoft.com/office/powerpoint/2010/main" val="63484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6</a:t>
            </a:fld>
            <a:endParaRPr lang="en-US"/>
          </a:p>
        </p:txBody>
      </p:sp>
    </p:spTree>
    <p:extLst>
      <p:ext uri="{BB962C8B-B14F-4D97-AF65-F5344CB8AC3E}">
        <p14:creationId xmlns:p14="http://schemas.microsoft.com/office/powerpoint/2010/main" val="3760655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TCEQ has four Wastewater permits and two stormwater general permits that may be used for the disposal or management of oil and gas activity wastewaters.</a:t>
            </a:r>
          </a:p>
          <a:p>
            <a:endParaRPr lang="en-US" dirty="0"/>
          </a:p>
          <a:p>
            <a:r>
              <a:rPr lang="en-US" dirty="0"/>
              <a:t>Individual permits are written and issued to reflect site-specific conditions of a single discharger and are unique. Individual permits require a detailed permit application. The permitting process for an individual permit is about one year from receipt of the application and includes administrative and technical review, preparation of a draft permit, and two public notices and a public comment period. In some cases, a public meeting for an individual application may occur along with review by EPA Region 6.</a:t>
            </a:r>
          </a:p>
          <a:p>
            <a:endParaRPr lang="en-US" dirty="0"/>
          </a:p>
          <a:p>
            <a:r>
              <a:rPr lang="en-US" dirty="0"/>
              <a:t>A general permit is typically statewide and is written to cover multiple dischargers with similar operations and types of discharge based on the activity. The application process (known as a Notice of Intent) for a general permit is simplified because the applicable standard requirements are already provided in the general permit. </a:t>
            </a:r>
          </a:p>
          <a:p>
            <a:endParaRPr lang="en-US" dirty="0"/>
          </a:p>
          <a:p>
            <a:r>
              <a:rPr lang="en-US" dirty="0"/>
              <a:t>TCEQ has worked to develop new general permits in the case of the TXG31 and WQG28. Other permit types have been amended or will be amended to consider oil and gas activities.</a:t>
            </a:r>
          </a:p>
        </p:txBody>
      </p:sp>
      <p:sp>
        <p:nvSpPr>
          <p:cNvPr id="4" name="Slide Number Placeholder 3"/>
          <p:cNvSpPr>
            <a:spLocks noGrp="1"/>
          </p:cNvSpPr>
          <p:nvPr>
            <p:ph type="sldNum" sz="quarter" idx="5"/>
          </p:nvPr>
        </p:nvSpPr>
        <p:spPr/>
        <p:txBody>
          <a:bodyPr/>
          <a:lstStyle/>
          <a:p>
            <a:fld id="{CFF5D64E-FCB6-4D4F-B94C-7AD7D485FC37}" type="slidenum">
              <a:rPr lang="en-US" smtClean="0"/>
              <a:t>7</a:t>
            </a:fld>
            <a:endParaRPr lang="en-US"/>
          </a:p>
        </p:txBody>
      </p:sp>
    </p:spTree>
    <p:extLst>
      <p:ext uri="{BB962C8B-B14F-4D97-AF65-F5344CB8AC3E}">
        <p14:creationId xmlns:p14="http://schemas.microsoft.com/office/powerpoint/2010/main" val="40697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 discussing each of these six permits in the order listed on the screen.</a:t>
            </a:r>
          </a:p>
          <a:p>
            <a:endParaRPr lang="en-US" dirty="0"/>
          </a:p>
          <a:p>
            <a:r>
              <a:rPr lang="en-US" dirty="0"/>
              <a:t>I will provide a description of the types of oil and gas operations covered under each of the permits and their allowable and prohibited discharges.</a:t>
            </a:r>
          </a:p>
          <a:p>
            <a:endParaRPr lang="en-US" dirty="0"/>
          </a:p>
          <a:p>
            <a:r>
              <a:rPr lang="en-US" dirty="0"/>
              <a:t>A status of the TCEQ permit and any notable differences to Railroad Commission or federal permits will also be provided.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NOTE: Federal regulations limit discharges of produced water from oil and gas extraction operations based on location. Federal regulations also prohibit moving effluent generated in one area to another area for discharge under less stringent requirements.</a:t>
            </a:r>
            <a:endParaRPr lang="en-US" sz="1050" dirty="0">
              <a:effectLst/>
              <a:latin typeface="Lucida Bright" panose="020406020505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8</a:t>
            </a:fld>
            <a:endParaRPr lang="en-US"/>
          </a:p>
        </p:txBody>
      </p:sp>
    </p:spTree>
    <p:extLst>
      <p:ext uri="{BB962C8B-B14F-4D97-AF65-F5344CB8AC3E}">
        <p14:creationId xmlns:p14="http://schemas.microsoft.com/office/powerpoint/2010/main" val="257506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ucida Bright" panose="02040602050505020304" pitchFamily="18" charset="0"/>
                <a:ea typeface="Times New Roman" panose="02020603050405020304" pitchFamily="18" charset="0"/>
                <a:cs typeface="Times New Roman" panose="02020603050405020304" pitchFamily="18" charset="0"/>
              </a:rPr>
              <a:t>All waste streams authorized for discharge under the draft TPDES general permit are subject to numeric effluent limitations (or no discharge of the identified pollutant based on visual observation) for varying pollutants with associated established monitoring and reporting requirements. The draft TPDES general permit also establishes prohibitions on discharges of various waste streams based on the geographical location of the facility. These effluent limitations and prohibitions on discharges are primarily based on EPA’s two existing NPDES oil and gas extraction activities general permits and conditions in EPA’s effluent limitation guidelines established at 40 Code of Federal Regulations (CFR) Part 435. Additional effluent limitations in the TPDES discharge general permit based on TCEQ regulations and conditions established in the Texas Surface Water Quality Standards.</a:t>
            </a:r>
            <a:endParaRPr lang="en-US" sz="1800" dirty="0">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STRIPPER WELL FACILITY - An oil and gas extraction operation located on land (not in or on water) east of the 98</a:t>
            </a:r>
            <a:r>
              <a:rPr lang="en-US" baseline="30000" dirty="0"/>
              <a:t>th</a:t>
            </a:r>
            <a:r>
              <a:rPr lang="en-US" dirty="0"/>
              <a:t> meridian which only includes wells that produce 10 barrels per calendar day or less of crude oil and that are operating both at the maximum feasible rate of production and in accordance with recognized conservation practices. </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9</a:t>
            </a:fld>
            <a:endParaRPr lang="en-US"/>
          </a:p>
        </p:txBody>
      </p:sp>
    </p:spTree>
    <p:extLst>
      <p:ext uri="{BB962C8B-B14F-4D97-AF65-F5344CB8AC3E}">
        <p14:creationId xmlns:p14="http://schemas.microsoft.com/office/powerpoint/2010/main" val="1294994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D7F7DC4-8FED-45B0-969C-C4A858F6690A}"/>
              </a:ext>
            </a:extLst>
          </p:cNvPr>
          <p:cNvSpPr>
            <a:spLocks noGrp="1"/>
          </p:cNvSpPr>
          <p:nvPr>
            <p:ph type="title"/>
          </p:nvPr>
        </p:nvSpPr>
        <p:spPr>
          <a:xfrm>
            <a:off x="940167" y="4613148"/>
            <a:ext cx="10845895" cy="930515"/>
          </a:xfrm>
          <a:prstGeom prst="rect">
            <a:avLst/>
          </a:prstGeom>
        </p:spPr>
        <p:txBody>
          <a:bodyPr vert="horz" lIns="91440" tIns="45720" rIns="91440" bIns="45720" rtlCol="0" anchor="ctr">
            <a:normAutofit/>
          </a:bodyPr>
          <a:lstStyle>
            <a:lvl1pPr>
              <a:defRPr b="1">
                <a:solidFill>
                  <a:srgbClr val="0875C8"/>
                </a:solidFill>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2F5F65BD-C4B9-433D-9C40-605910DB7BDC}"/>
              </a:ext>
            </a:extLst>
          </p:cNvPr>
          <p:cNvSpPr>
            <a:spLocks noGrp="1"/>
          </p:cNvSpPr>
          <p:nvPr>
            <p:ph idx="1"/>
          </p:nvPr>
        </p:nvSpPr>
        <p:spPr>
          <a:xfrm>
            <a:off x="940167" y="5634210"/>
            <a:ext cx="10845895" cy="706775"/>
          </a:xfrm>
          <a:prstGeom prst="rect">
            <a:avLst/>
          </a:prstGeom>
        </p:spPr>
        <p:txBody>
          <a:bodyPr vert="horz" lIns="91440" tIns="45720" rIns="91440" bIns="45720" rtlCol="0">
            <a:normAutofit/>
          </a:bodyPr>
          <a:lstStyle>
            <a:lvl1pPr>
              <a:defRPr sz="4000"/>
            </a:lvl1pPr>
          </a:lstStyle>
          <a:p>
            <a:pPr lvl="0"/>
            <a:r>
              <a:rPr lang="en-US"/>
              <a:t>Click to edit Master text styles</a:t>
            </a:r>
          </a:p>
        </p:txBody>
      </p:sp>
      <p:pic>
        <p:nvPicPr>
          <p:cNvPr id="18" name="Picture 17">
            <a:extLst>
              <a:ext uri="{FF2B5EF4-FFF2-40B4-BE49-F238E27FC236}">
                <a16:creationId xmlns:a16="http://schemas.microsoft.com/office/drawing/2014/main" id="{3FBC0E80-0F99-4D7A-950F-5CBB0D4B52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06353" cy="4214553"/>
          </a:xfrm>
          <a:prstGeom prst="rect">
            <a:avLst/>
          </a:prstGeom>
        </p:spPr>
      </p:pic>
      <p:pic>
        <p:nvPicPr>
          <p:cNvPr id="20" name="Picture 19">
            <a:extLst>
              <a:ext uri="{FF2B5EF4-FFF2-40B4-BE49-F238E27FC236}">
                <a16:creationId xmlns:a16="http://schemas.microsoft.com/office/drawing/2014/main" id="{93570587-DA46-4EE6-8229-C48A65A26C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49376"/>
            <a:ext cx="12192000" cy="265177"/>
          </a:xfrm>
          <a:prstGeom prst="rect">
            <a:avLst/>
          </a:prstGeom>
        </p:spPr>
      </p:pic>
      <p:pic>
        <p:nvPicPr>
          <p:cNvPr id="3" name="Picture 2">
            <a:extLst>
              <a:ext uri="{FF2B5EF4-FFF2-40B4-BE49-F238E27FC236}">
                <a16:creationId xmlns:a16="http://schemas.microsoft.com/office/drawing/2014/main" id="{E7BD8C9D-B235-4639-8E4D-3789CCBE75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545" y="296028"/>
            <a:ext cx="3490517" cy="3447636"/>
          </a:xfrm>
          <a:prstGeom prst="rect">
            <a:avLst/>
          </a:prstGeom>
        </p:spPr>
      </p:pic>
    </p:spTree>
    <p:extLst>
      <p:ext uri="{BB962C8B-B14F-4D97-AF65-F5344CB8AC3E}">
        <p14:creationId xmlns:p14="http://schemas.microsoft.com/office/powerpoint/2010/main" val="65146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33E5-D8CF-4D19-9373-D1AD6960B721}"/>
              </a:ext>
            </a:extLst>
          </p:cNvPr>
          <p:cNvSpPr>
            <a:spLocks noGrp="1"/>
          </p:cNvSpPr>
          <p:nvPr>
            <p:ph type="title"/>
          </p:nvPr>
        </p:nvSpPr>
        <p:spPr>
          <a:xfrm>
            <a:off x="268446" y="367213"/>
            <a:ext cx="11362113" cy="624726"/>
          </a:xfrm>
          <a:prstGeom prst="rect">
            <a:avLst/>
          </a:prstGeom>
        </p:spPr>
        <p:txBody>
          <a:bodyPr/>
          <a:lstStyle>
            <a:lvl1pPr>
              <a:defRPr sz="3200" b="1">
                <a:solidFill>
                  <a:srgbClr val="0875C8"/>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1ED0963-014F-42B9-869C-422842A5BE64}"/>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5" name="Slide Number Placeholder 4">
            <a:extLst>
              <a:ext uri="{FF2B5EF4-FFF2-40B4-BE49-F238E27FC236}">
                <a16:creationId xmlns:a16="http://schemas.microsoft.com/office/drawing/2014/main" id="{1CC88E39-922D-4758-A3F1-0D4735E73A03}"/>
              </a:ext>
            </a:extLst>
          </p:cNvPr>
          <p:cNvSpPr>
            <a:spLocks noGrp="1"/>
          </p:cNvSpPr>
          <p:nvPr>
            <p:ph type="sldNum" sz="quarter" idx="12"/>
          </p:nvPr>
        </p:nvSpPr>
        <p:spPr>
          <a:xfrm>
            <a:off x="11238478" y="6356352"/>
            <a:ext cx="813261" cy="365125"/>
          </a:xfrm>
          <a:prstGeom prst="rect">
            <a:avLst/>
          </a:prstGeom>
        </p:spPr>
        <p:txBody>
          <a:bodyPr/>
          <a:lstStyle>
            <a:lvl1pPr algn="ctr">
              <a:defRPr sz="1400">
                <a:solidFill>
                  <a:srgbClr val="0875C8"/>
                </a:solidFill>
              </a:defRPr>
            </a:lvl1pPr>
          </a:lstStyle>
          <a:p>
            <a:fld id="{FE96E056-139D-44BA-96DA-C01F9CC74598}" type="slidenum">
              <a:rPr lang="en-US" smtClean="0"/>
              <a:pPr/>
              <a:t>‹#›</a:t>
            </a:fld>
            <a:endParaRPr lang="en-US" dirty="0"/>
          </a:p>
        </p:txBody>
      </p:sp>
      <p:pic>
        <p:nvPicPr>
          <p:cNvPr id="3" name="Picture 2">
            <a:extLst>
              <a:ext uri="{FF2B5EF4-FFF2-40B4-BE49-F238E27FC236}">
                <a16:creationId xmlns:a16="http://schemas.microsoft.com/office/drawing/2014/main" id="{E7E8EECC-2D5E-4E12-9BC6-8CDF928423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8" name="Picture 7">
            <a:extLst>
              <a:ext uri="{FF2B5EF4-FFF2-40B4-BE49-F238E27FC236}">
                <a16:creationId xmlns:a16="http://schemas.microsoft.com/office/drawing/2014/main" id="{68696F26-9606-450F-953D-7EB55415C0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71705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E47C500-5E1A-43C3-9B21-8AF7705E21C6}"/>
              </a:ext>
            </a:extLst>
          </p:cNvPr>
          <p:cNvSpPr>
            <a:spLocks noGrp="1"/>
          </p:cNvSpPr>
          <p:nvPr>
            <p:ph type="sldNum" sz="quarter" idx="12"/>
          </p:nvPr>
        </p:nvSpPr>
        <p:spPr>
          <a:xfrm>
            <a:off x="11238478" y="6356352"/>
            <a:ext cx="813261" cy="365125"/>
          </a:xfrm>
          <a:prstGeom prst="rect">
            <a:avLst/>
          </a:prstGeom>
        </p:spPr>
        <p:txBody>
          <a:bodyPr/>
          <a:lstStyle>
            <a:lvl1pPr algn="ctr">
              <a:defRPr sz="1400">
                <a:solidFill>
                  <a:srgbClr val="0875C8"/>
                </a:solidFill>
              </a:defRPr>
            </a:lvl1pPr>
          </a:lstStyle>
          <a:p>
            <a:fld id="{FE96E056-139D-44BA-96DA-C01F9CC74598}" type="slidenum">
              <a:rPr lang="en-US" smtClean="0"/>
              <a:pPr/>
              <a:t>‹#›</a:t>
            </a:fld>
            <a:endParaRPr lang="en-US" dirty="0"/>
          </a:p>
        </p:txBody>
      </p:sp>
      <p:sp>
        <p:nvSpPr>
          <p:cNvPr id="8" name="Footer Placeholder 3">
            <a:extLst>
              <a:ext uri="{FF2B5EF4-FFF2-40B4-BE49-F238E27FC236}">
                <a16:creationId xmlns:a16="http://schemas.microsoft.com/office/drawing/2014/main" id="{2ACF21CD-820D-469C-B352-C283E2319994}"/>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pic>
        <p:nvPicPr>
          <p:cNvPr id="3" name="Picture 2">
            <a:extLst>
              <a:ext uri="{FF2B5EF4-FFF2-40B4-BE49-F238E27FC236}">
                <a16:creationId xmlns:a16="http://schemas.microsoft.com/office/drawing/2014/main" id="{425D30E9-13E9-4C2D-A007-5EE0498120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0" name="Picture 9">
            <a:extLst>
              <a:ext uri="{FF2B5EF4-FFF2-40B4-BE49-F238E27FC236}">
                <a16:creationId xmlns:a16="http://schemas.microsoft.com/office/drawing/2014/main" id="{AD409276-DC6E-4905-9F7D-8884FD5103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86611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E57A-7CDC-4198-A88C-0C63F55AC0FD}"/>
              </a:ext>
            </a:extLst>
          </p:cNvPr>
          <p:cNvSpPr>
            <a:spLocks noGrp="1"/>
          </p:cNvSpPr>
          <p:nvPr>
            <p:ph type="ctrTitle"/>
          </p:nvPr>
        </p:nvSpPr>
        <p:spPr>
          <a:xfrm>
            <a:off x="1524000" y="1222531"/>
            <a:ext cx="9144000" cy="1655762"/>
          </a:xfrm>
          <a:prstGeom prst="rect">
            <a:avLst/>
          </a:prstGeom>
        </p:spPr>
        <p:txBody>
          <a:bodyPr anchor="b"/>
          <a:lstStyle>
            <a:lvl1pPr algn="l">
              <a:defRPr sz="6000" b="1">
                <a:solidFill>
                  <a:srgbClr val="0875C8"/>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F67F6EB-2AA7-427E-826F-1F28813EB55F}"/>
              </a:ext>
            </a:extLst>
          </p:cNvPr>
          <p:cNvSpPr>
            <a:spLocks noGrp="1"/>
          </p:cNvSpPr>
          <p:nvPr>
            <p:ph type="subTitle" idx="1"/>
          </p:nvPr>
        </p:nvSpPr>
        <p:spPr>
          <a:xfrm>
            <a:off x="1524000" y="3155894"/>
            <a:ext cx="9144000" cy="245607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4">
            <a:extLst>
              <a:ext uri="{FF2B5EF4-FFF2-40B4-BE49-F238E27FC236}">
                <a16:creationId xmlns:a16="http://schemas.microsoft.com/office/drawing/2014/main" id="{BA54BAB3-F385-4942-ADE4-BB7AB7BCA33A}"/>
              </a:ext>
            </a:extLst>
          </p:cNvPr>
          <p:cNvSpPr>
            <a:spLocks noGrp="1"/>
          </p:cNvSpPr>
          <p:nvPr>
            <p:ph type="sldNum" sz="quarter" idx="12"/>
          </p:nvPr>
        </p:nvSpPr>
        <p:spPr>
          <a:xfrm>
            <a:off x="11238478" y="6356352"/>
            <a:ext cx="813261" cy="365125"/>
          </a:xfrm>
          <a:prstGeom prst="rect">
            <a:avLst/>
          </a:prstGeom>
        </p:spPr>
        <p:txBody>
          <a:bodyPr/>
          <a:lstStyle>
            <a:lvl1pPr algn="ctr">
              <a:defRPr sz="1400">
                <a:solidFill>
                  <a:srgbClr val="0875C8"/>
                </a:solidFill>
              </a:defRPr>
            </a:lvl1pPr>
          </a:lstStyle>
          <a:p>
            <a:fld id="{FE96E056-139D-44BA-96DA-C01F9CC74598}" type="slidenum">
              <a:rPr lang="en-US" smtClean="0"/>
              <a:pPr/>
              <a:t>‹#›</a:t>
            </a:fld>
            <a:endParaRPr lang="en-US" dirty="0"/>
          </a:p>
        </p:txBody>
      </p:sp>
      <p:sp>
        <p:nvSpPr>
          <p:cNvPr id="10" name="Footer Placeholder 3">
            <a:extLst>
              <a:ext uri="{FF2B5EF4-FFF2-40B4-BE49-F238E27FC236}">
                <a16:creationId xmlns:a16="http://schemas.microsoft.com/office/drawing/2014/main" id="{D3337523-A91A-4E47-A355-4D71DC00A91E}"/>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pic>
        <p:nvPicPr>
          <p:cNvPr id="4" name="Picture 3">
            <a:extLst>
              <a:ext uri="{FF2B5EF4-FFF2-40B4-BE49-F238E27FC236}">
                <a16:creationId xmlns:a16="http://schemas.microsoft.com/office/drawing/2014/main" id="{6380F282-72AD-4512-A0F8-2AD0451E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2" name="Picture 11">
            <a:extLst>
              <a:ext uri="{FF2B5EF4-FFF2-40B4-BE49-F238E27FC236}">
                <a16:creationId xmlns:a16="http://schemas.microsoft.com/office/drawing/2014/main" id="{70276FA0-5536-49A6-AA9F-F00C6B1896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77747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E9CF-CA45-4E03-B725-E361908577C1}"/>
              </a:ext>
            </a:extLst>
          </p:cNvPr>
          <p:cNvSpPr>
            <a:spLocks noGrp="1"/>
          </p:cNvSpPr>
          <p:nvPr>
            <p:ph type="title"/>
          </p:nvPr>
        </p:nvSpPr>
        <p:spPr>
          <a:xfrm>
            <a:off x="1346664" y="889579"/>
            <a:ext cx="9426633" cy="1325563"/>
          </a:xfrm>
          <a:prstGeom prst="rect">
            <a:avLst/>
          </a:prstGeom>
        </p:spPr>
        <p:txBody>
          <a:bodyPr/>
          <a:lstStyle>
            <a:lvl1pPr>
              <a:defRPr b="1">
                <a:solidFill>
                  <a:srgbClr val="0875C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3361C-1846-4ED7-B0F1-0BE490AAE139}"/>
              </a:ext>
            </a:extLst>
          </p:cNvPr>
          <p:cNvSpPr>
            <a:spLocks noGrp="1"/>
          </p:cNvSpPr>
          <p:nvPr>
            <p:ph idx="1"/>
          </p:nvPr>
        </p:nvSpPr>
        <p:spPr>
          <a:xfrm>
            <a:off x="1346664" y="2581796"/>
            <a:ext cx="9426633" cy="33294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a:extLst>
              <a:ext uri="{FF2B5EF4-FFF2-40B4-BE49-F238E27FC236}">
                <a16:creationId xmlns:a16="http://schemas.microsoft.com/office/drawing/2014/main" id="{DB4C7368-154E-48A0-B4F1-407B4A891476}"/>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sp>
        <p:nvSpPr>
          <p:cNvPr id="12" name="Footer Placeholder 3">
            <a:extLst>
              <a:ext uri="{FF2B5EF4-FFF2-40B4-BE49-F238E27FC236}">
                <a16:creationId xmlns:a16="http://schemas.microsoft.com/office/drawing/2014/main" id="{7AB75875-0AAD-4D65-A5D4-F9B1E7E19A58}"/>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pic>
        <p:nvPicPr>
          <p:cNvPr id="6" name="Picture 5">
            <a:extLst>
              <a:ext uri="{FF2B5EF4-FFF2-40B4-BE49-F238E27FC236}">
                <a16:creationId xmlns:a16="http://schemas.microsoft.com/office/drawing/2014/main" id="{A409DC0B-6581-46FB-BFA6-3C16D3C06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9" name="Picture 8">
            <a:extLst>
              <a:ext uri="{FF2B5EF4-FFF2-40B4-BE49-F238E27FC236}">
                <a16:creationId xmlns:a16="http://schemas.microsoft.com/office/drawing/2014/main" id="{130A5FD0-1494-4E67-B85C-73EA45E152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20773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631045" y="825013"/>
            <a:ext cx="10724343" cy="689464"/>
          </a:xfrm>
          <a:prstGeom prst="rect">
            <a:avLst/>
          </a:prstGeom>
        </p:spPr>
        <p:txBody>
          <a:bodyPr/>
          <a:lstStyle>
            <a:lvl1pPr>
              <a:defRPr b="1">
                <a:solidFill>
                  <a:srgbClr val="0875C8"/>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DAA510-3005-4AE1-AC26-C6AA1DEDF58D}"/>
              </a:ext>
            </a:extLst>
          </p:cNvPr>
          <p:cNvSpPr>
            <a:spLocks noGrp="1"/>
          </p:cNvSpPr>
          <p:nvPr>
            <p:ph type="body" idx="1"/>
          </p:nvPr>
        </p:nvSpPr>
        <p:spPr>
          <a:xfrm>
            <a:off x="421181" y="1681163"/>
            <a:ext cx="557639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7C7642-EFA0-4D81-9C5A-64ECA8E002B0}"/>
              </a:ext>
            </a:extLst>
          </p:cNvPr>
          <p:cNvSpPr>
            <a:spLocks noGrp="1"/>
          </p:cNvSpPr>
          <p:nvPr>
            <p:ph sz="half" idx="2"/>
          </p:nvPr>
        </p:nvSpPr>
        <p:spPr>
          <a:xfrm>
            <a:off x="421181" y="2505076"/>
            <a:ext cx="5576396" cy="35258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60E5AA-45B8-48F7-A622-F812EEF6DDBE}"/>
              </a:ext>
            </a:extLst>
          </p:cNvPr>
          <p:cNvSpPr>
            <a:spLocks noGrp="1"/>
          </p:cNvSpPr>
          <p:nvPr>
            <p:ph type="body" sz="quarter" idx="3"/>
          </p:nvPr>
        </p:nvSpPr>
        <p:spPr>
          <a:xfrm>
            <a:off x="6172201" y="1681163"/>
            <a:ext cx="557639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E5416-7E74-4139-A8DF-3655128A4DB7}"/>
              </a:ext>
            </a:extLst>
          </p:cNvPr>
          <p:cNvSpPr>
            <a:spLocks noGrp="1"/>
          </p:cNvSpPr>
          <p:nvPr>
            <p:ph sz="quarter" idx="4"/>
          </p:nvPr>
        </p:nvSpPr>
        <p:spPr>
          <a:xfrm>
            <a:off x="6172201" y="2505076"/>
            <a:ext cx="5598620" cy="35258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3">
            <a:extLst>
              <a:ext uri="{FF2B5EF4-FFF2-40B4-BE49-F238E27FC236}">
                <a16:creationId xmlns:a16="http://schemas.microsoft.com/office/drawing/2014/main" id="{F981990F-F9DD-4A71-ABE4-239733381843}"/>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10" name="Slide Number Placeholder 4">
            <a:extLst>
              <a:ext uri="{FF2B5EF4-FFF2-40B4-BE49-F238E27FC236}">
                <a16:creationId xmlns:a16="http://schemas.microsoft.com/office/drawing/2014/main" id="{084DF5FD-D814-4D4A-A6FE-8A3E3B643CE8}"/>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9" name="Picture 8">
            <a:extLst>
              <a:ext uri="{FF2B5EF4-FFF2-40B4-BE49-F238E27FC236}">
                <a16:creationId xmlns:a16="http://schemas.microsoft.com/office/drawing/2014/main" id="{F5CC5A15-8DC3-4D31-8368-0CB25E5BF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2" name="Picture 11">
            <a:extLst>
              <a:ext uri="{FF2B5EF4-FFF2-40B4-BE49-F238E27FC236}">
                <a16:creationId xmlns:a16="http://schemas.microsoft.com/office/drawing/2014/main" id="{68525EE8-3E67-4FEE-AD68-7D474D126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60204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631045" y="825013"/>
            <a:ext cx="10724343" cy="689464"/>
          </a:xfrm>
          <a:prstGeom prst="rect">
            <a:avLst/>
          </a:prstGeom>
        </p:spPr>
        <p:txBody>
          <a:bodyPr/>
          <a:lstStyle>
            <a:lvl1pPr>
              <a:defRPr b="1">
                <a:solidFill>
                  <a:srgbClr val="0875C8"/>
                </a:solidFill>
              </a:defRPr>
            </a:lvl1pPr>
          </a:lstStyle>
          <a:p>
            <a:r>
              <a:rPr lang="en-US"/>
              <a:t>Click to edit Master title style</a:t>
            </a:r>
            <a:endParaRPr lang="en-US" dirty="0"/>
          </a:p>
        </p:txBody>
      </p:sp>
      <p:sp>
        <p:nvSpPr>
          <p:cNvPr id="14" name="Footer Placeholder 3">
            <a:extLst>
              <a:ext uri="{FF2B5EF4-FFF2-40B4-BE49-F238E27FC236}">
                <a16:creationId xmlns:a16="http://schemas.microsoft.com/office/drawing/2014/main" id="{F981990F-F9DD-4A71-ABE4-239733381843}"/>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10" name="Slide Number Placeholder 4">
            <a:extLst>
              <a:ext uri="{FF2B5EF4-FFF2-40B4-BE49-F238E27FC236}">
                <a16:creationId xmlns:a16="http://schemas.microsoft.com/office/drawing/2014/main" id="{084DF5FD-D814-4D4A-A6FE-8A3E3B643CE8}"/>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9" name="Picture 8">
            <a:extLst>
              <a:ext uri="{FF2B5EF4-FFF2-40B4-BE49-F238E27FC236}">
                <a16:creationId xmlns:a16="http://schemas.microsoft.com/office/drawing/2014/main" id="{F5CC5A15-8DC3-4D31-8368-0CB25E5BF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2" name="Picture 11">
            <a:extLst>
              <a:ext uri="{FF2B5EF4-FFF2-40B4-BE49-F238E27FC236}">
                <a16:creationId xmlns:a16="http://schemas.microsoft.com/office/drawing/2014/main" id="{68525EE8-3E67-4FEE-AD68-7D474D126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
        <p:nvSpPr>
          <p:cNvPr id="11" name="Content Placeholder 4">
            <a:extLst>
              <a:ext uri="{FF2B5EF4-FFF2-40B4-BE49-F238E27FC236}">
                <a16:creationId xmlns:a16="http://schemas.microsoft.com/office/drawing/2014/main" id="{5A0DCFB6-7788-416B-9946-CC917D72C64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p:txBody>
      </p:sp>
      <p:sp>
        <p:nvSpPr>
          <p:cNvPr id="13" name="Content Placeholder 5">
            <a:extLst>
              <a:ext uri="{FF2B5EF4-FFF2-40B4-BE49-F238E27FC236}">
                <a16:creationId xmlns:a16="http://schemas.microsoft.com/office/drawing/2014/main" id="{12F6ED06-18CA-4425-AB97-BF34FD410E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141405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A34A-12AA-40E1-9B7A-9009907B1E2D}"/>
              </a:ext>
            </a:extLst>
          </p:cNvPr>
          <p:cNvSpPr>
            <a:spLocks noGrp="1"/>
          </p:cNvSpPr>
          <p:nvPr>
            <p:ph type="title"/>
          </p:nvPr>
        </p:nvSpPr>
        <p:spPr>
          <a:xfrm>
            <a:off x="839788" y="987426"/>
            <a:ext cx="3932237" cy="1423265"/>
          </a:xfrm>
          <a:prstGeom prst="rect">
            <a:avLst/>
          </a:prstGeom>
        </p:spPr>
        <p:txBody>
          <a:bodyPr anchor="b"/>
          <a:lstStyle>
            <a:lvl1pPr>
              <a:defRPr sz="3200" b="1">
                <a:solidFill>
                  <a:srgbClr val="0875C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C97D3D-59BC-455A-9C3B-9A44B1D8BE9F}"/>
              </a:ext>
            </a:extLst>
          </p:cNvPr>
          <p:cNvSpPr>
            <a:spLocks noGrp="1"/>
          </p:cNvSpPr>
          <p:nvPr>
            <p:ph idx="1"/>
          </p:nvPr>
        </p:nvSpPr>
        <p:spPr>
          <a:xfrm>
            <a:off x="5183188" y="987427"/>
            <a:ext cx="6172200" cy="4873625"/>
          </a:xfrm>
          <a:prstGeom prst="rect">
            <a:avLst/>
          </a:prstGeom>
        </p:spPr>
        <p:txBody>
          <a:bodyPr/>
          <a:lstStyle>
            <a:lvl1pPr>
              <a:defRPr sz="3200">
                <a:solidFill>
                  <a:srgbClr val="0875C8"/>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F04512A-3321-4947-AC15-9859C3C25977}"/>
              </a:ext>
            </a:extLst>
          </p:cNvPr>
          <p:cNvSpPr>
            <a:spLocks noGrp="1"/>
          </p:cNvSpPr>
          <p:nvPr>
            <p:ph type="body" sz="half" idx="2"/>
          </p:nvPr>
        </p:nvSpPr>
        <p:spPr>
          <a:xfrm>
            <a:off x="839788" y="2420215"/>
            <a:ext cx="3932237" cy="344877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3">
            <a:extLst>
              <a:ext uri="{FF2B5EF4-FFF2-40B4-BE49-F238E27FC236}">
                <a16:creationId xmlns:a16="http://schemas.microsoft.com/office/drawing/2014/main" id="{6B95672A-67DA-464F-B765-8FECE424C4F3}"/>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8" name="Slide Number Placeholder 4">
            <a:extLst>
              <a:ext uri="{FF2B5EF4-FFF2-40B4-BE49-F238E27FC236}">
                <a16:creationId xmlns:a16="http://schemas.microsoft.com/office/drawing/2014/main" id="{1E0BE398-4BC8-4738-B958-BF27BFE2240D}"/>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7" name="Picture 6">
            <a:extLst>
              <a:ext uri="{FF2B5EF4-FFF2-40B4-BE49-F238E27FC236}">
                <a16:creationId xmlns:a16="http://schemas.microsoft.com/office/drawing/2014/main" id="{CE97E2D2-A5CB-4023-B977-D3AD05DABA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0" name="Picture 9">
            <a:extLst>
              <a:ext uri="{FF2B5EF4-FFF2-40B4-BE49-F238E27FC236}">
                <a16:creationId xmlns:a16="http://schemas.microsoft.com/office/drawing/2014/main" id="{BF13A48D-AABB-4E72-9976-041FAC6757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219000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EB22-CCB0-4AB6-89CB-D27CF2EC6947}"/>
              </a:ext>
            </a:extLst>
          </p:cNvPr>
          <p:cNvSpPr>
            <a:spLocks noGrp="1"/>
          </p:cNvSpPr>
          <p:nvPr>
            <p:ph type="title"/>
          </p:nvPr>
        </p:nvSpPr>
        <p:spPr>
          <a:xfrm>
            <a:off x="839788" y="987427"/>
            <a:ext cx="3932237" cy="980599"/>
          </a:xfrm>
          <a:prstGeom prst="rect">
            <a:avLst/>
          </a:prstGeom>
        </p:spPr>
        <p:txBody>
          <a:bodyPr anchor="b"/>
          <a:lstStyle>
            <a:lvl1pPr>
              <a:defRPr sz="3200" b="1">
                <a:solidFill>
                  <a:srgbClr val="0875C8"/>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B3473F4-60B1-4F2B-9806-C3C502ECE7FB}"/>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6BB4825-4F80-4F5E-B945-48B675269633}"/>
              </a:ext>
            </a:extLst>
          </p:cNvPr>
          <p:cNvSpPr>
            <a:spLocks noGrp="1"/>
          </p:cNvSpPr>
          <p:nvPr>
            <p:ph type="body" sz="half" idx="2"/>
          </p:nvPr>
        </p:nvSpPr>
        <p:spPr>
          <a:xfrm>
            <a:off x="839788" y="2064751"/>
            <a:ext cx="3932237" cy="380423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3">
            <a:extLst>
              <a:ext uri="{FF2B5EF4-FFF2-40B4-BE49-F238E27FC236}">
                <a16:creationId xmlns:a16="http://schemas.microsoft.com/office/drawing/2014/main" id="{2D3ED671-3D3A-40D2-9186-CAC9845A6BFA}"/>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8" name="Slide Number Placeholder 4">
            <a:extLst>
              <a:ext uri="{FF2B5EF4-FFF2-40B4-BE49-F238E27FC236}">
                <a16:creationId xmlns:a16="http://schemas.microsoft.com/office/drawing/2014/main" id="{BE71A3AB-3665-403B-8E7F-84192DB2DF65}"/>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7" name="Picture 6">
            <a:extLst>
              <a:ext uri="{FF2B5EF4-FFF2-40B4-BE49-F238E27FC236}">
                <a16:creationId xmlns:a16="http://schemas.microsoft.com/office/drawing/2014/main" id="{25E22023-EDC9-4EE5-B6DA-6B98F178D7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0" name="Picture 9">
            <a:extLst>
              <a:ext uri="{FF2B5EF4-FFF2-40B4-BE49-F238E27FC236}">
                <a16:creationId xmlns:a16="http://schemas.microsoft.com/office/drawing/2014/main" id="{2CBC3F8C-CD9D-4409-A897-8924A291DF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65177"/>
          </a:xfrm>
          <a:prstGeom prst="rect">
            <a:avLst/>
          </a:prstGeom>
        </p:spPr>
      </p:pic>
    </p:spTree>
    <p:extLst>
      <p:ext uri="{BB962C8B-B14F-4D97-AF65-F5344CB8AC3E}">
        <p14:creationId xmlns:p14="http://schemas.microsoft.com/office/powerpoint/2010/main" val="242156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068142"/>
      </p:ext>
    </p:extLst>
  </p:cSld>
  <p:clrMap bg1="lt1" tx1="dk1" bg2="lt2" tx2="dk2" accent1="accent1" accent2="accent2" accent3="accent3" accent4="accent4" accent5="accent5" accent6="accent6" hlink="hlink" folHlink="folHlink"/>
  <p:sldLayoutIdLst>
    <p:sldLayoutId id="2147483682" r:id="rId1"/>
    <p:sldLayoutId id="2147483678" r:id="rId2"/>
    <p:sldLayoutId id="2147483679" r:id="rId3"/>
    <p:sldLayoutId id="2147483673" r:id="rId4"/>
    <p:sldLayoutId id="2147483674" r:id="rId5"/>
    <p:sldLayoutId id="2147483677" r:id="rId6"/>
    <p:sldLayoutId id="2147483683" r:id="rId7"/>
    <p:sldLayoutId id="2147483680" r:id="rId8"/>
    <p:sldLayoutId id="2147483681"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tceq.texas.gov/waterquality/standards"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tceq.texas.gov/permitting/wastewater" TargetMode="External"/><Relationship Id="rId2" Type="http://schemas.openxmlformats.org/officeDocument/2006/relationships/hyperlink" Target="mailto:Robert.Sadlier@tceq.texas.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72034F-F4B0-494F-9640-A37ED66F2770}"/>
              </a:ext>
            </a:extLst>
          </p:cNvPr>
          <p:cNvSpPr>
            <a:spLocks noGrp="1"/>
          </p:cNvSpPr>
          <p:nvPr>
            <p:ph type="title"/>
          </p:nvPr>
        </p:nvSpPr>
        <p:spPr/>
        <p:txBody>
          <a:bodyPr/>
          <a:lstStyle/>
          <a:p>
            <a:r>
              <a:rPr lang="en-US" dirty="0"/>
              <a:t>Produced Wastewater Permitting</a:t>
            </a:r>
          </a:p>
        </p:txBody>
      </p:sp>
      <p:sp>
        <p:nvSpPr>
          <p:cNvPr id="7" name="Content Placeholder 6">
            <a:extLst>
              <a:ext uri="{FF2B5EF4-FFF2-40B4-BE49-F238E27FC236}">
                <a16:creationId xmlns:a16="http://schemas.microsoft.com/office/drawing/2014/main" id="{DA79F197-41C5-46A6-B18B-DD148B499AF6}"/>
              </a:ext>
            </a:extLst>
          </p:cNvPr>
          <p:cNvSpPr>
            <a:spLocks noGrp="1"/>
          </p:cNvSpPr>
          <p:nvPr>
            <p:ph idx="1"/>
          </p:nvPr>
        </p:nvSpPr>
        <p:spPr/>
        <p:txBody>
          <a:bodyPr/>
          <a:lstStyle/>
          <a:p>
            <a:pPr marL="0" indent="0">
              <a:buNone/>
            </a:pPr>
            <a:r>
              <a:rPr lang="en-US" dirty="0"/>
              <a:t>November 2, 2023</a:t>
            </a:r>
          </a:p>
        </p:txBody>
      </p:sp>
    </p:spTree>
    <p:extLst>
      <p:ext uri="{BB962C8B-B14F-4D97-AF65-F5344CB8AC3E}">
        <p14:creationId xmlns:p14="http://schemas.microsoft.com/office/powerpoint/2010/main" val="2294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57BF-9B7E-8746-5541-CD70145C505B}"/>
              </a:ext>
            </a:extLst>
          </p:cNvPr>
          <p:cNvSpPr>
            <a:spLocks noGrp="1"/>
          </p:cNvSpPr>
          <p:nvPr>
            <p:ph type="ctrTitle"/>
          </p:nvPr>
        </p:nvSpPr>
        <p:spPr>
          <a:xfrm>
            <a:off x="219919" y="393539"/>
            <a:ext cx="11470511" cy="1238491"/>
          </a:xfrm>
        </p:spPr>
        <p:txBody>
          <a:bodyPr/>
          <a:lstStyle/>
          <a:p>
            <a:pPr algn="ctr"/>
            <a:r>
              <a:rPr lang="en-US" sz="4000" i="1" dirty="0"/>
              <a:t>Onshore Stripper Well Facilities </a:t>
            </a:r>
            <a:br>
              <a:rPr lang="en-US" sz="4000" i="1" dirty="0"/>
            </a:br>
            <a:r>
              <a:rPr lang="en-US" sz="4000" dirty="0"/>
              <a:t>TXG310000</a:t>
            </a:r>
          </a:p>
        </p:txBody>
      </p:sp>
      <p:sp>
        <p:nvSpPr>
          <p:cNvPr id="3" name="Subtitle 2">
            <a:extLst>
              <a:ext uri="{FF2B5EF4-FFF2-40B4-BE49-F238E27FC236}">
                <a16:creationId xmlns:a16="http://schemas.microsoft.com/office/drawing/2014/main" id="{72FF7A99-AE2C-2F0C-8D27-DA2ED8D2ABB9}"/>
              </a:ext>
            </a:extLst>
          </p:cNvPr>
          <p:cNvSpPr>
            <a:spLocks noGrp="1"/>
          </p:cNvSpPr>
          <p:nvPr>
            <p:ph type="subTitle" idx="1"/>
          </p:nvPr>
        </p:nvSpPr>
        <p:spPr>
          <a:xfrm>
            <a:off x="787078" y="1944547"/>
            <a:ext cx="10660284" cy="4317357"/>
          </a:xfrm>
        </p:spPr>
        <p:txBody>
          <a:bodyPr/>
          <a:lstStyle/>
          <a:p>
            <a:pPr algn="l">
              <a:buFont typeface="Arial" panose="020B0604020202020204" pitchFamily="34" charset="0"/>
              <a:buChar char="•"/>
            </a:pPr>
            <a:r>
              <a:rPr lang="en-US" b="1" dirty="0">
                <a:solidFill>
                  <a:srgbClr val="212529"/>
                </a:solidFill>
                <a:latin typeface="Verdana" panose="020B0604030504040204" pitchFamily="34" charset="0"/>
              </a:rPr>
              <a:t>  Authorize d</a:t>
            </a:r>
            <a:r>
              <a:rPr lang="en-US" b="1" dirty="0">
                <a:effectLst/>
                <a:latin typeface="Verdana" panose="020B0604030504040204" pitchFamily="34" charset="0"/>
                <a:ea typeface="Verdana" panose="020B0604030504040204" pitchFamily="34" charset="0"/>
                <a:cs typeface="Times New Roman" panose="02020603050405020304" pitchFamily="18" charset="0"/>
              </a:rPr>
              <a:t>ischarge to surface waters</a:t>
            </a:r>
          </a:p>
          <a:p>
            <a:pPr lvl="1" algn="l">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Times New Roman" panose="02020603050405020304" pitchFamily="18" charset="0"/>
              </a:rPr>
              <a:t>   produced wastewater</a:t>
            </a:r>
          </a:p>
          <a:p>
            <a:pPr lvl="1" algn="l">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Times New Roman" panose="02020603050405020304" pitchFamily="18" charset="0"/>
              </a:rPr>
              <a:t>   well treatment (not hydraulic fracturing fluids)</a:t>
            </a:r>
          </a:p>
          <a:p>
            <a:pPr lvl="1" algn="l">
              <a:buFont typeface="Arial" panose="020B0604020202020204" pitchFamily="34" charset="0"/>
              <a:buChar char="•"/>
            </a:pPr>
            <a:r>
              <a:rPr lang="en-US" sz="1800" dirty="0">
                <a:latin typeface="Verdana" panose="020B0604030504040204" pitchFamily="34" charset="0"/>
                <a:ea typeface="Verdana" panose="020B0604030504040204" pitchFamily="34" charset="0"/>
                <a:cs typeface="Times New Roman" panose="02020603050405020304" pitchFamily="18" charset="0"/>
              </a:rPr>
              <a:t>   </a:t>
            </a:r>
            <a:r>
              <a:rPr lang="en-US" sz="1800" dirty="0">
                <a:effectLst/>
                <a:latin typeface="Verdana" panose="020B0604030504040204" pitchFamily="34" charset="0"/>
                <a:ea typeface="Verdana" panose="020B0604030504040204" pitchFamily="34" charset="0"/>
                <a:cs typeface="Times New Roman" panose="02020603050405020304" pitchFamily="18" charset="0"/>
              </a:rPr>
              <a:t>workover fluids</a:t>
            </a:r>
          </a:p>
          <a:p>
            <a:pPr lvl="1" algn="l"/>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a:p>
            <a:pPr algn="l">
              <a:buFont typeface="Arial" panose="020B0604020202020204" pitchFamily="34" charset="0"/>
              <a:buChar char="•"/>
            </a:pPr>
            <a:r>
              <a:rPr lang="en-US" b="1" dirty="0">
                <a:latin typeface="Verdana" panose="020B0604030504040204" pitchFamily="34" charset="0"/>
                <a:ea typeface="Verdana" panose="020B0604030504040204" pitchFamily="34" charset="0"/>
                <a:cs typeface="Times New Roman" panose="02020603050405020304" pitchFamily="18" charset="0"/>
              </a:rPr>
              <a:t>  Prohibition of discharge to surface waters</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drilling fluids</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drill cuttings</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produced sand</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dewatering effluent</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formation test fluids</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well completion fluids</a:t>
            </a:r>
          </a:p>
          <a:p>
            <a:pPr algn="l"/>
            <a:endParaRPr lang="en-US" b="1"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EB3477F-55FF-8FA4-A4D1-C195F669C6BC}"/>
              </a:ext>
            </a:extLst>
          </p:cNvPr>
          <p:cNvSpPr>
            <a:spLocks noGrp="1"/>
          </p:cNvSpPr>
          <p:nvPr>
            <p:ph type="sldNum" sz="quarter" idx="12"/>
          </p:nvPr>
        </p:nvSpPr>
        <p:spPr/>
        <p:txBody>
          <a:bodyPr/>
          <a:lstStyle/>
          <a:p>
            <a:fld id="{FE96E056-139D-44BA-96DA-C01F9CC74598}" type="slidenum">
              <a:rPr lang="en-US" smtClean="0"/>
              <a:pPr/>
              <a:t>10</a:t>
            </a:fld>
            <a:endParaRPr lang="en-US" dirty="0"/>
          </a:p>
        </p:txBody>
      </p:sp>
      <p:sp>
        <p:nvSpPr>
          <p:cNvPr id="7" name="TextBox 6">
            <a:extLst>
              <a:ext uri="{FF2B5EF4-FFF2-40B4-BE49-F238E27FC236}">
                <a16:creationId xmlns:a16="http://schemas.microsoft.com/office/drawing/2014/main" id="{79D8C70B-8D7F-58D6-48C5-B26D21E76F65}"/>
              </a:ext>
            </a:extLst>
          </p:cNvPr>
          <p:cNvSpPr txBox="1"/>
          <p:nvPr/>
        </p:nvSpPr>
        <p:spPr>
          <a:xfrm>
            <a:off x="4988690" y="3952754"/>
            <a:ext cx="6103716" cy="2010807"/>
          </a:xfrm>
          <a:prstGeom prst="rect">
            <a:avLst/>
          </a:prstGeom>
          <a:noFill/>
        </p:spPr>
        <p:txBody>
          <a:bodyPr wrap="square" rtlCol="0">
            <a:spAutoFit/>
          </a:bodyPr>
          <a:lstStyle/>
          <a:p>
            <a:pPr marL="347472" indent="-347472">
              <a:spcBef>
                <a:spcPts val="500"/>
              </a:spcBef>
              <a:buFont typeface="Arial" panose="020B0604020202020204" pitchFamily="34" charset="0"/>
              <a:buChar char="•"/>
            </a:pPr>
            <a:r>
              <a:rPr lang="en-US" dirty="0">
                <a:latin typeface="Verdana" panose="020B0604030504040204" pitchFamily="34" charset="0"/>
                <a:ea typeface="Verdana" panose="020B0604030504040204" pitchFamily="34" charset="0"/>
              </a:rPr>
              <a:t>hydrate control fluids</a:t>
            </a:r>
          </a:p>
          <a:p>
            <a:pPr marL="347472" indent="-347472">
              <a:spcBef>
                <a:spcPts val="500"/>
              </a:spcBef>
              <a:buFont typeface="Arial" panose="020B0604020202020204" pitchFamily="34" charset="0"/>
              <a:buChar char="•"/>
            </a:pPr>
            <a:r>
              <a:rPr lang="en-US" dirty="0">
                <a:latin typeface="Verdana" panose="020B0604030504040204" pitchFamily="34" charset="0"/>
                <a:ea typeface="Verdana" panose="020B0604030504040204" pitchFamily="34" charset="0"/>
              </a:rPr>
              <a:t>domestic waste</a:t>
            </a:r>
          </a:p>
          <a:p>
            <a:pPr marL="347472" indent="-347472">
              <a:spcBef>
                <a:spcPts val="500"/>
              </a:spcBef>
              <a:buFont typeface="Arial" panose="020B0604020202020204" pitchFamily="34" charset="0"/>
              <a:buChar char="•"/>
            </a:pPr>
            <a:r>
              <a:rPr lang="en-US" dirty="0">
                <a:latin typeface="Verdana" panose="020B0604030504040204" pitchFamily="34" charset="0"/>
                <a:ea typeface="Verdana" panose="020B0604030504040204" pitchFamily="34" charset="0"/>
              </a:rPr>
              <a:t>sanitary waste</a:t>
            </a:r>
          </a:p>
          <a:p>
            <a:pPr marL="347472" indent="-347472">
              <a:spcBef>
                <a:spcPts val="500"/>
              </a:spcBef>
              <a:buFont typeface="Arial" panose="020B0604020202020204" pitchFamily="34" charset="0"/>
              <a:buChar char="•"/>
            </a:pPr>
            <a:r>
              <a:rPr lang="en-US" dirty="0">
                <a:latin typeface="Verdana" panose="020B0604030504040204" pitchFamily="34" charset="0"/>
                <a:ea typeface="Verdana" panose="020B0604030504040204" pitchFamily="34" charset="0"/>
              </a:rPr>
              <a:t>contaminated miscellaneous discharges and uncontaminated miscellaneous discharges</a:t>
            </a:r>
          </a:p>
          <a:p>
            <a:pPr marL="347472" indent="-347472">
              <a:spcBef>
                <a:spcPts val="500"/>
              </a:spcBef>
              <a:buFont typeface="Arial" panose="020B0604020202020204" pitchFamily="34" charset="0"/>
              <a:buChar char="•"/>
            </a:pPr>
            <a:r>
              <a:rPr lang="en-US" dirty="0">
                <a:latin typeface="Verdana" panose="020B0604030504040204" pitchFamily="34" charset="0"/>
                <a:ea typeface="Verdana" panose="020B0604030504040204" pitchFamily="34" charset="0"/>
              </a:rPr>
              <a:t>contaminated stormwater</a:t>
            </a:r>
          </a:p>
        </p:txBody>
      </p:sp>
    </p:spTree>
    <p:extLst>
      <p:ext uri="{BB962C8B-B14F-4D97-AF65-F5344CB8AC3E}">
        <p14:creationId xmlns:p14="http://schemas.microsoft.com/office/powerpoint/2010/main" val="4114044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57BF-9B7E-8746-5541-CD70145C505B}"/>
              </a:ext>
            </a:extLst>
          </p:cNvPr>
          <p:cNvSpPr>
            <a:spLocks noGrp="1"/>
          </p:cNvSpPr>
          <p:nvPr>
            <p:ph type="ctrTitle"/>
          </p:nvPr>
        </p:nvSpPr>
        <p:spPr>
          <a:xfrm>
            <a:off x="219919" y="393539"/>
            <a:ext cx="11470511" cy="1238491"/>
          </a:xfrm>
        </p:spPr>
        <p:txBody>
          <a:bodyPr/>
          <a:lstStyle/>
          <a:p>
            <a:pPr algn="ctr"/>
            <a:r>
              <a:rPr lang="en-US" sz="4000" i="1" dirty="0"/>
              <a:t>Coastal Facilities </a:t>
            </a:r>
            <a:br>
              <a:rPr lang="en-US" sz="4000" i="1" dirty="0"/>
            </a:br>
            <a:r>
              <a:rPr lang="en-US" sz="4000" dirty="0"/>
              <a:t>TXG310000</a:t>
            </a:r>
          </a:p>
        </p:txBody>
      </p:sp>
      <p:sp>
        <p:nvSpPr>
          <p:cNvPr id="3" name="Subtitle 2">
            <a:extLst>
              <a:ext uri="{FF2B5EF4-FFF2-40B4-BE49-F238E27FC236}">
                <a16:creationId xmlns:a16="http://schemas.microsoft.com/office/drawing/2014/main" id="{72FF7A99-AE2C-2F0C-8D27-DA2ED8D2ABB9}"/>
              </a:ext>
            </a:extLst>
          </p:cNvPr>
          <p:cNvSpPr>
            <a:spLocks noGrp="1"/>
          </p:cNvSpPr>
          <p:nvPr>
            <p:ph type="subTitle" idx="1"/>
          </p:nvPr>
        </p:nvSpPr>
        <p:spPr>
          <a:xfrm>
            <a:off x="787078" y="1679255"/>
            <a:ext cx="10660284" cy="4582650"/>
          </a:xfrm>
        </p:spPr>
        <p:txBody>
          <a:bodyPr/>
          <a:lstStyle/>
          <a:p>
            <a:pPr algn="l">
              <a:buFont typeface="Arial" panose="020B0604020202020204" pitchFamily="34" charset="0"/>
              <a:buChar char="•"/>
            </a:pPr>
            <a:r>
              <a:rPr lang="en-US" b="1" dirty="0">
                <a:solidFill>
                  <a:srgbClr val="212529"/>
                </a:solidFill>
                <a:latin typeface="Verdana" panose="020B0604030504040204" pitchFamily="34" charset="0"/>
              </a:rPr>
              <a:t>  Authorize d</a:t>
            </a:r>
            <a:r>
              <a:rPr lang="en-US" b="1" dirty="0">
                <a:effectLst/>
                <a:latin typeface="Verdana" panose="020B0604030504040204" pitchFamily="34" charset="0"/>
                <a:ea typeface="Verdana" panose="020B0604030504040204" pitchFamily="34" charset="0"/>
                <a:cs typeface="Times New Roman" panose="02020603050405020304" pitchFamily="18" charset="0"/>
              </a:rPr>
              <a:t>ischarge to surface waters</a:t>
            </a:r>
          </a:p>
          <a:p>
            <a:pPr lvl="1" algn="l">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Times New Roman" panose="02020603050405020304" pitchFamily="18" charset="0"/>
              </a:rPr>
              <a:t>   deck drainage</a:t>
            </a:r>
          </a:p>
          <a:p>
            <a:pPr lvl="1" algn="l">
              <a:buFont typeface="Arial" panose="020B0604020202020204" pitchFamily="34" charset="0"/>
              <a:buChar char="•"/>
            </a:pPr>
            <a:r>
              <a:rPr lang="en-US" sz="1800" dirty="0">
                <a:latin typeface="Verdana" panose="020B0604030504040204" pitchFamily="34" charset="0"/>
                <a:ea typeface="Verdana" panose="020B0604030504040204" pitchFamily="34" charset="0"/>
                <a:cs typeface="Times New Roman" panose="02020603050405020304" pitchFamily="18" charset="0"/>
              </a:rPr>
              <a:t>   domestic waste</a:t>
            </a:r>
          </a:p>
          <a:p>
            <a:pPr lvl="1" algn="l">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Times New Roman" panose="02020603050405020304" pitchFamily="18" charset="0"/>
              </a:rPr>
              <a:t>   s</a:t>
            </a:r>
            <a:r>
              <a:rPr lang="en-US" sz="1800" dirty="0">
                <a:latin typeface="Verdana" panose="020B0604030504040204" pitchFamily="34" charset="0"/>
                <a:ea typeface="Verdana" panose="020B0604030504040204" pitchFamily="34" charset="0"/>
              </a:rPr>
              <a:t>anitary waste (M10 and M9IM)</a:t>
            </a:r>
          </a:p>
          <a:p>
            <a:pPr lvl="1" algn="l">
              <a:buFont typeface="Arial" panose="020B0604020202020204" pitchFamily="34" charset="0"/>
              <a:buChar char="•"/>
            </a:pPr>
            <a:r>
              <a:rPr lang="en-US" sz="1800" dirty="0">
                <a:latin typeface="Verdana" panose="020B0604030504040204" pitchFamily="34" charset="0"/>
                <a:ea typeface="Verdana" panose="020B0604030504040204" pitchFamily="34" charset="0"/>
              </a:rPr>
              <a:t>   uncontaminated miscellaneous discharges</a:t>
            </a:r>
          </a:p>
          <a:p>
            <a:pPr lvl="1" algn="l">
              <a:buFont typeface="Arial" panose="020B0604020202020204" pitchFamily="34" charset="0"/>
              <a:buChar char="•"/>
            </a:pPr>
            <a:r>
              <a:rPr lang="en-US" sz="1800" dirty="0">
                <a:latin typeface="Verdana" panose="020B0604030504040204" pitchFamily="34" charset="0"/>
                <a:ea typeface="Verdana" panose="020B0604030504040204" pitchFamily="34" charset="0"/>
              </a:rPr>
              <a:t>   contaminated miscellaneous discharges</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algn="l">
              <a:buFont typeface="Arial" panose="020B0604020202020204" pitchFamily="34" charset="0"/>
              <a:buChar char="•"/>
            </a:pPr>
            <a:r>
              <a:rPr lang="en-US" b="1" dirty="0">
                <a:latin typeface="Verdana" panose="020B0604030504040204" pitchFamily="34" charset="0"/>
                <a:ea typeface="Verdana" panose="020B0604030504040204" pitchFamily="34" charset="0"/>
                <a:cs typeface="Times New Roman" panose="02020603050405020304" pitchFamily="18" charset="0"/>
              </a:rPr>
              <a:t>  Prohibition of discharge to surface waters</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drilling fluids</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drill cuttings</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produced wastewater</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produced sand</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dewatering effluent</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formation test fluids</a:t>
            </a:r>
          </a:p>
          <a:p>
            <a:pPr lvl="1" algn="l"/>
            <a:endParaRPr lang="en-US" b="1" dirty="0">
              <a:latin typeface="Verdana" panose="020B0604030504040204" pitchFamily="34" charset="0"/>
              <a:ea typeface="Verdana" panose="020B0604030504040204" pitchFamily="34" charset="0"/>
              <a:cs typeface="Times New Roman" panose="02020603050405020304" pitchFamily="18" charset="0"/>
            </a:endParaRPr>
          </a:p>
          <a:p>
            <a:pPr algn="l"/>
            <a:endParaRPr lang="en-US" b="1"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EB3477F-55FF-8FA4-A4D1-C195F669C6BC}"/>
              </a:ext>
            </a:extLst>
          </p:cNvPr>
          <p:cNvSpPr>
            <a:spLocks noGrp="1"/>
          </p:cNvSpPr>
          <p:nvPr>
            <p:ph type="sldNum" sz="quarter" idx="12"/>
          </p:nvPr>
        </p:nvSpPr>
        <p:spPr/>
        <p:txBody>
          <a:bodyPr/>
          <a:lstStyle/>
          <a:p>
            <a:fld id="{FE96E056-139D-44BA-96DA-C01F9CC74598}" type="slidenum">
              <a:rPr lang="en-US" smtClean="0"/>
              <a:pPr/>
              <a:t>11</a:t>
            </a:fld>
            <a:endParaRPr lang="en-US" dirty="0"/>
          </a:p>
        </p:txBody>
      </p:sp>
      <p:sp>
        <p:nvSpPr>
          <p:cNvPr id="7" name="TextBox 6">
            <a:extLst>
              <a:ext uri="{FF2B5EF4-FFF2-40B4-BE49-F238E27FC236}">
                <a16:creationId xmlns:a16="http://schemas.microsoft.com/office/drawing/2014/main" id="{79D8C70B-8D7F-58D6-48C5-B26D21E76F65}"/>
              </a:ext>
            </a:extLst>
          </p:cNvPr>
          <p:cNvSpPr txBox="1"/>
          <p:nvPr/>
        </p:nvSpPr>
        <p:spPr>
          <a:xfrm>
            <a:off x="4977115" y="4055252"/>
            <a:ext cx="6103716" cy="2223686"/>
          </a:xfrm>
          <a:prstGeom prst="rect">
            <a:avLst/>
          </a:prstGeom>
          <a:noFill/>
        </p:spPr>
        <p:txBody>
          <a:bodyPr wrap="square" rtlCol="0">
            <a:spAutoFit/>
          </a:bodyPr>
          <a:lstStyle/>
          <a:p>
            <a:pPr marL="347472" indent="-347472">
              <a:spcBef>
                <a:spcPts val="500"/>
              </a:spcBef>
              <a:buFont typeface="Arial" panose="020B0604020202020204" pitchFamily="34" charset="0"/>
              <a:buChar char="•"/>
            </a:pPr>
            <a:r>
              <a:rPr lang="en-US" dirty="0">
                <a:latin typeface="Verdana" panose="020B0604030504040204" pitchFamily="34" charset="0"/>
                <a:ea typeface="Verdana" panose="020B0604030504040204" pitchFamily="34" charset="0"/>
              </a:rPr>
              <a:t>well treatment, completion, and workover fluids</a:t>
            </a:r>
          </a:p>
          <a:p>
            <a:pPr marL="347472" indent="-347472">
              <a:spcBef>
                <a:spcPts val="500"/>
              </a:spcBef>
              <a:buFont typeface="Arial" panose="020B0604020202020204" pitchFamily="34" charset="0"/>
              <a:buChar char="•"/>
            </a:pPr>
            <a:r>
              <a:rPr lang="en-US" dirty="0">
                <a:latin typeface="Verdana" panose="020B0604030504040204" pitchFamily="34" charset="0"/>
                <a:ea typeface="Verdana" panose="020B0604030504040204" pitchFamily="34" charset="0"/>
              </a:rPr>
              <a:t>hydrate control fluids</a:t>
            </a:r>
          </a:p>
          <a:p>
            <a:pPr marL="347472" indent="-347472">
              <a:spcBef>
                <a:spcPts val="500"/>
              </a:spcBef>
              <a:buFont typeface="Arial" panose="020B0604020202020204" pitchFamily="34" charset="0"/>
              <a:buChar char="•"/>
            </a:pPr>
            <a:r>
              <a:rPr lang="en-US" dirty="0">
                <a:latin typeface="Verdana" panose="020B0604030504040204" pitchFamily="34" charset="0"/>
                <a:ea typeface="Verdana" panose="020B0604030504040204" pitchFamily="34" charset="0"/>
              </a:rPr>
              <a:t>contaminated stormwater from inland facilities (located on land and not located in a bay, estuary, or wide tidal river where such discharges are considered deck drainage)</a:t>
            </a:r>
          </a:p>
          <a:p>
            <a:pPr marL="347472" indent="-347472">
              <a:spcBef>
                <a:spcPts val="500"/>
              </a:spcBef>
              <a:buFont typeface="Arial" panose="020B0604020202020204" pitchFamily="34" charset="0"/>
              <a:buChar char="•"/>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1507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57BF-9B7E-8746-5541-CD70145C505B}"/>
              </a:ext>
            </a:extLst>
          </p:cNvPr>
          <p:cNvSpPr>
            <a:spLocks noGrp="1"/>
          </p:cNvSpPr>
          <p:nvPr>
            <p:ph type="ctrTitle"/>
          </p:nvPr>
        </p:nvSpPr>
        <p:spPr>
          <a:xfrm>
            <a:off x="219919" y="393539"/>
            <a:ext cx="11470511" cy="1238491"/>
          </a:xfrm>
        </p:spPr>
        <p:txBody>
          <a:bodyPr/>
          <a:lstStyle/>
          <a:p>
            <a:pPr algn="ctr"/>
            <a:r>
              <a:rPr lang="en-US" sz="4000" i="1" dirty="0"/>
              <a:t>Territorial Seas Facilities </a:t>
            </a:r>
            <a:br>
              <a:rPr lang="en-US" sz="4000" i="1" dirty="0"/>
            </a:br>
            <a:r>
              <a:rPr lang="en-US" sz="4000" dirty="0"/>
              <a:t>TXG310000</a:t>
            </a:r>
          </a:p>
        </p:txBody>
      </p:sp>
      <p:sp>
        <p:nvSpPr>
          <p:cNvPr id="3" name="Subtitle 2">
            <a:extLst>
              <a:ext uri="{FF2B5EF4-FFF2-40B4-BE49-F238E27FC236}">
                <a16:creationId xmlns:a16="http://schemas.microsoft.com/office/drawing/2014/main" id="{72FF7A99-AE2C-2F0C-8D27-DA2ED8D2ABB9}"/>
              </a:ext>
            </a:extLst>
          </p:cNvPr>
          <p:cNvSpPr>
            <a:spLocks noGrp="1"/>
          </p:cNvSpPr>
          <p:nvPr>
            <p:ph type="subTitle" idx="1"/>
          </p:nvPr>
        </p:nvSpPr>
        <p:spPr>
          <a:xfrm>
            <a:off x="787078" y="1679255"/>
            <a:ext cx="10660284" cy="4582650"/>
          </a:xfrm>
        </p:spPr>
        <p:txBody>
          <a:bodyPr/>
          <a:lstStyle/>
          <a:p>
            <a:pPr algn="l">
              <a:buFont typeface="Arial" panose="020B0604020202020204" pitchFamily="34" charset="0"/>
              <a:buChar char="•"/>
            </a:pPr>
            <a:r>
              <a:rPr lang="en-US" b="1" dirty="0">
                <a:solidFill>
                  <a:srgbClr val="212529"/>
                </a:solidFill>
                <a:latin typeface="Verdana" panose="020B0604030504040204" pitchFamily="34" charset="0"/>
              </a:rPr>
              <a:t>  Authorize d</a:t>
            </a:r>
            <a:r>
              <a:rPr lang="en-US" b="1" dirty="0">
                <a:effectLst/>
                <a:latin typeface="Verdana" panose="020B0604030504040204" pitchFamily="34" charset="0"/>
                <a:ea typeface="Verdana" panose="020B0604030504040204" pitchFamily="34" charset="0"/>
                <a:cs typeface="Times New Roman" panose="02020603050405020304" pitchFamily="18" charset="0"/>
              </a:rPr>
              <a:t>ischarge to surface waters</a:t>
            </a:r>
          </a:p>
          <a:p>
            <a:pPr lvl="1" algn="l">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Times New Roman" panose="02020603050405020304" pitchFamily="18" charset="0"/>
              </a:rPr>
              <a:t>   produced wastewater</a:t>
            </a:r>
          </a:p>
          <a:p>
            <a:pPr lvl="1" algn="l">
              <a:buFont typeface="Arial" panose="020B0604020202020204" pitchFamily="34" charset="0"/>
              <a:buChar char="•"/>
            </a:pPr>
            <a:r>
              <a:rPr lang="en-US" sz="1800" dirty="0">
                <a:latin typeface="Verdana" panose="020B0604030504040204" pitchFamily="34" charset="0"/>
                <a:ea typeface="Verdana" panose="020B0604030504040204" pitchFamily="34" charset="0"/>
                <a:cs typeface="Times New Roman" panose="02020603050405020304" pitchFamily="18" charset="0"/>
              </a:rPr>
              <a:t>   </a:t>
            </a:r>
            <a:r>
              <a:rPr lang="en-US" sz="1800" dirty="0">
                <a:latin typeface="Verdana" panose="020B0604030504040204" pitchFamily="34" charset="0"/>
                <a:ea typeface="Verdana" panose="020B0604030504040204" pitchFamily="34" charset="0"/>
              </a:rPr>
              <a:t>hydrate control fluids</a:t>
            </a:r>
          </a:p>
          <a:p>
            <a:pPr lvl="1" algn="l">
              <a:buFont typeface="Arial" panose="020B0604020202020204" pitchFamily="34" charset="0"/>
              <a:buChar char="•"/>
            </a:pPr>
            <a:r>
              <a:rPr lang="en-US" sz="1800" dirty="0">
                <a:latin typeface="Verdana" panose="020B0604030504040204" pitchFamily="34" charset="0"/>
                <a:ea typeface="Verdana" panose="020B0604030504040204" pitchFamily="34" charset="0"/>
                <a:cs typeface="Times New Roman" panose="02020603050405020304" pitchFamily="18" charset="0"/>
              </a:rPr>
              <a:t>   </a:t>
            </a:r>
            <a:r>
              <a:rPr lang="en-US" sz="1800" dirty="0">
                <a:latin typeface="Verdana" panose="020B0604030504040204" pitchFamily="34" charset="0"/>
                <a:ea typeface="Verdana" panose="020B0604030504040204" pitchFamily="34" charset="0"/>
              </a:rPr>
              <a:t>well treatment, completion, and workover fluids</a:t>
            </a:r>
          </a:p>
          <a:p>
            <a:pPr lvl="1" algn="l">
              <a:buFont typeface="Arial" panose="020B0604020202020204" pitchFamily="34" charset="0"/>
              <a:buChar char="•"/>
            </a:pPr>
            <a:r>
              <a:rPr lang="en-US" sz="1800" dirty="0">
                <a:latin typeface="Verdana" panose="020B0604030504040204" pitchFamily="34" charset="0"/>
                <a:ea typeface="Verdana" panose="020B0604030504040204" pitchFamily="34" charset="0"/>
                <a:cs typeface="Times New Roman" panose="02020603050405020304" pitchFamily="18" charset="0"/>
              </a:rPr>
              <a:t>   deck drainage</a:t>
            </a:r>
          </a:p>
          <a:p>
            <a:pPr lvl="1" algn="l">
              <a:buFont typeface="Arial" panose="020B0604020202020204" pitchFamily="34" charset="0"/>
              <a:buChar char="•"/>
            </a:pPr>
            <a:r>
              <a:rPr lang="en-US" sz="1800" dirty="0">
                <a:latin typeface="Verdana" panose="020B0604030504040204" pitchFamily="34" charset="0"/>
                <a:ea typeface="Verdana" panose="020B0604030504040204" pitchFamily="34" charset="0"/>
                <a:cs typeface="Times New Roman" panose="02020603050405020304" pitchFamily="18" charset="0"/>
              </a:rPr>
              <a:t>   domestic waste</a:t>
            </a:r>
          </a:p>
          <a:p>
            <a:pPr lvl="1" algn="l">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Times New Roman" panose="02020603050405020304" pitchFamily="18" charset="0"/>
              </a:rPr>
              <a:t>   s</a:t>
            </a:r>
            <a:r>
              <a:rPr lang="en-US" sz="1800" dirty="0">
                <a:latin typeface="Verdana" panose="020B0604030504040204" pitchFamily="34" charset="0"/>
                <a:ea typeface="Verdana" panose="020B0604030504040204" pitchFamily="34" charset="0"/>
              </a:rPr>
              <a:t>anitary waste (M10 and M9IM)</a:t>
            </a:r>
          </a:p>
          <a:p>
            <a:pPr lvl="1" algn="l">
              <a:buFont typeface="Arial" panose="020B0604020202020204" pitchFamily="34" charset="0"/>
              <a:buChar char="•"/>
            </a:pPr>
            <a:r>
              <a:rPr lang="en-US" sz="1800" dirty="0">
                <a:latin typeface="Verdana" panose="020B0604030504040204" pitchFamily="34" charset="0"/>
                <a:ea typeface="Verdana" panose="020B0604030504040204" pitchFamily="34" charset="0"/>
              </a:rPr>
              <a:t>   uncontaminated miscellaneous discharges</a:t>
            </a:r>
          </a:p>
          <a:p>
            <a:pPr lvl="1" algn="l">
              <a:buFont typeface="Arial" panose="020B0604020202020204" pitchFamily="34" charset="0"/>
              <a:buChar char="•"/>
            </a:pPr>
            <a:r>
              <a:rPr lang="en-US" sz="1800" dirty="0">
                <a:latin typeface="Verdana" panose="020B0604030504040204" pitchFamily="34" charset="0"/>
                <a:ea typeface="Verdana" panose="020B0604030504040204" pitchFamily="34" charset="0"/>
              </a:rPr>
              <a:t>   contaminated miscellaneous discharges</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algn="l">
              <a:buFont typeface="Arial" panose="020B0604020202020204" pitchFamily="34" charset="0"/>
              <a:buChar char="•"/>
            </a:pPr>
            <a:r>
              <a:rPr lang="en-US" b="1" dirty="0">
                <a:latin typeface="Verdana" panose="020B0604030504040204" pitchFamily="34" charset="0"/>
                <a:ea typeface="Verdana" panose="020B0604030504040204" pitchFamily="34" charset="0"/>
                <a:cs typeface="Times New Roman" panose="02020603050405020304" pitchFamily="18" charset="0"/>
              </a:rPr>
              <a:t>  Prohibition of discharge to surface waters</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all drilling fluids</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all associated drill cuttings</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produced sand</a:t>
            </a:r>
          </a:p>
          <a:p>
            <a:pPr algn="l"/>
            <a:endParaRPr lang="en-US" b="1"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EB3477F-55FF-8FA4-A4D1-C195F669C6BC}"/>
              </a:ext>
            </a:extLst>
          </p:cNvPr>
          <p:cNvSpPr>
            <a:spLocks noGrp="1"/>
          </p:cNvSpPr>
          <p:nvPr>
            <p:ph type="sldNum" sz="quarter" idx="12"/>
          </p:nvPr>
        </p:nvSpPr>
        <p:spPr/>
        <p:txBody>
          <a:bodyPr/>
          <a:lstStyle/>
          <a:p>
            <a:fld id="{FE96E056-139D-44BA-96DA-C01F9CC74598}" type="slidenum">
              <a:rPr lang="en-US" smtClean="0"/>
              <a:pPr/>
              <a:t>12</a:t>
            </a:fld>
            <a:endParaRPr lang="en-US" dirty="0"/>
          </a:p>
        </p:txBody>
      </p:sp>
      <p:sp>
        <p:nvSpPr>
          <p:cNvPr id="7" name="TextBox 6">
            <a:extLst>
              <a:ext uri="{FF2B5EF4-FFF2-40B4-BE49-F238E27FC236}">
                <a16:creationId xmlns:a16="http://schemas.microsoft.com/office/drawing/2014/main" id="{79D8C70B-8D7F-58D6-48C5-B26D21E76F65}"/>
              </a:ext>
            </a:extLst>
          </p:cNvPr>
          <p:cNvSpPr txBox="1"/>
          <p:nvPr/>
        </p:nvSpPr>
        <p:spPr>
          <a:xfrm>
            <a:off x="5101542" y="4997466"/>
            <a:ext cx="6103716" cy="987450"/>
          </a:xfrm>
          <a:prstGeom prst="rect">
            <a:avLst/>
          </a:prstGeom>
          <a:noFill/>
        </p:spPr>
        <p:txBody>
          <a:bodyPr wrap="square" rtlCol="0">
            <a:spAutoFit/>
          </a:bodyPr>
          <a:lstStyle/>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dewatering effluent</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formation test fluids</a:t>
            </a:r>
          </a:p>
          <a:p>
            <a:pPr>
              <a:spcBef>
                <a:spcPts val="500"/>
              </a:spcBef>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3497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A91C7-5A4C-F70C-D936-E93E38D93807}"/>
              </a:ext>
            </a:extLst>
          </p:cNvPr>
          <p:cNvSpPr>
            <a:spLocks noGrp="1"/>
          </p:cNvSpPr>
          <p:nvPr>
            <p:ph type="ctrTitle"/>
          </p:nvPr>
        </p:nvSpPr>
        <p:spPr>
          <a:xfrm>
            <a:off x="532435" y="682706"/>
            <a:ext cx="11088547" cy="755718"/>
          </a:xfrm>
        </p:spPr>
        <p:txBody>
          <a:bodyPr/>
          <a:lstStyle/>
          <a:p>
            <a:r>
              <a:rPr lang="en-US" sz="4400" dirty="0"/>
              <a:t>How is TXG310000 Different</a:t>
            </a:r>
          </a:p>
        </p:txBody>
      </p:sp>
      <p:sp>
        <p:nvSpPr>
          <p:cNvPr id="3" name="Subtitle 2">
            <a:extLst>
              <a:ext uri="{FF2B5EF4-FFF2-40B4-BE49-F238E27FC236}">
                <a16:creationId xmlns:a16="http://schemas.microsoft.com/office/drawing/2014/main" id="{1B8A7602-C841-F6AB-CCD5-C414AC980895}"/>
              </a:ext>
            </a:extLst>
          </p:cNvPr>
          <p:cNvSpPr>
            <a:spLocks noGrp="1"/>
          </p:cNvSpPr>
          <p:nvPr>
            <p:ph type="subTitle" idx="1"/>
          </p:nvPr>
        </p:nvSpPr>
        <p:spPr>
          <a:xfrm>
            <a:off x="727113" y="1817225"/>
            <a:ext cx="10763480" cy="4358070"/>
          </a:xfrm>
        </p:spPr>
        <p:txBody>
          <a:bodyPr/>
          <a:lstStyle/>
          <a:p>
            <a:pPr algn="l">
              <a:buFont typeface="Arial" panose="020B0604020202020204" pitchFamily="34" charset="0"/>
              <a:buChar char="•"/>
            </a:pPr>
            <a:r>
              <a:rPr lang="en-US" b="1" i="0" dirty="0">
                <a:solidFill>
                  <a:schemeClr val="accent6">
                    <a:lumMod val="50000"/>
                  </a:schemeClr>
                </a:solidFill>
                <a:effectLst/>
                <a:latin typeface="Verdana" panose="020B0604030504040204" pitchFamily="34" charset="0"/>
              </a:rPr>
              <a:t> TXG310000</a:t>
            </a:r>
            <a:r>
              <a:rPr lang="en-US" b="0" i="0" dirty="0">
                <a:solidFill>
                  <a:srgbClr val="212529"/>
                </a:solidFill>
                <a:effectLst/>
                <a:latin typeface="Verdana" panose="020B0604030504040204" pitchFamily="34" charset="0"/>
              </a:rPr>
              <a:t> will replace EPA General Permits</a:t>
            </a:r>
          </a:p>
          <a:p>
            <a:pPr lvl="1" algn="l">
              <a:buFont typeface="Arial" panose="020B0604020202020204" pitchFamily="34" charset="0"/>
              <a:buChar char="•"/>
            </a:pPr>
            <a:r>
              <a:rPr lang="en-US" b="0" i="0" dirty="0">
                <a:solidFill>
                  <a:srgbClr val="212529"/>
                </a:solidFill>
                <a:effectLst/>
                <a:latin typeface="Verdana" panose="020B0604030504040204" pitchFamily="34" charset="0"/>
              </a:rPr>
              <a:t> TXG260000 and TXG330000</a:t>
            </a:r>
          </a:p>
          <a:p>
            <a:pPr algn="l">
              <a:buFont typeface="Arial" panose="020B0604020202020204" pitchFamily="34" charset="0"/>
              <a:buChar char="•"/>
            </a:pPr>
            <a:r>
              <a:rPr lang="en-US" dirty="0">
                <a:solidFill>
                  <a:srgbClr val="212529"/>
                </a:solidFill>
                <a:latin typeface="Verdana" panose="020B0604030504040204" pitchFamily="34" charset="0"/>
              </a:rPr>
              <a:t>  </a:t>
            </a:r>
            <a:r>
              <a:rPr lang="en-US" b="1" i="0" dirty="0">
                <a:solidFill>
                  <a:schemeClr val="accent6">
                    <a:lumMod val="50000"/>
                  </a:schemeClr>
                </a:solidFill>
                <a:effectLst/>
                <a:latin typeface="Verdana" panose="020B0604030504040204" pitchFamily="34" charset="0"/>
              </a:rPr>
              <a:t>TXG310000</a:t>
            </a:r>
            <a:r>
              <a:rPr lang="en-US" b="0" i="0" dirty="0">
                <a:solidFill>
                  <a:srgbClr val="212529"/>
                </a:solidFill>
                <a:effectLst/>
                <a:latin typeface="Verdana" panose="020B0604030504040204" pitchFamily="34" charset="0"/>
              </a:rPr>
              <a:t> will replace individual RRC permits</a:t>
            </a:r>
            <a:endParaRPr lang="en-US" sz="2200" dirty="0">
              <a:latin typeface="Verdana" panose="020B0604030504040204" pitchFamily="34" charset="0"/>
            </a:endParaRPr>
          </a:p>
          <a:p>
            <a:pPr algn="l">
              <a:buFont typeface="Arial" panose="020B0604020202020204" pitchFamily="34" charset="0"/>
              <a:buChar char="•"/>
            </a:pPr>
            <a:r>
              <a:rPr lang="en-US" sz="2200" dirty="0">
                <a:latin typeface="Verdana" panose="020B0604030504040204" pitchFamily="34" charset="0"/>
              </a:rPr>
              <a:t> Application processes are simplified</a:t>
            </a:r>
          </a:p>
          <a:p>
            <a:pPr algn="l">
              <a:buFont typeface="Arial" panose="020B0604020202020204" pitchFamily="34" charset="0"/>
              <a:buChar char="•"/>
            </a:pPr>
            <a:r>
              <a:rPr lang="en-US" sz="2200" dirty="0">
                <a:latin typeface="Verdana" panose="020B0604030504040204" pitchFamily="34" charset="0"/>
              </a:rPr>
              <a:t> E</a:t>
            </a:r>
            <a:r>
              <a:rPr lang="en-US" sz="2200" i="0" dirty="0">
                <a:effectLst/>
                <a:latin typeface="Verdana" panose="020B0604030504040204" pitchFamily="34" charset="0"/>
                <a:ea typeface="Verdana" panose="020B0604030504040204" pitchFamily="34" charset="0"/>
              </a:rPr>
              <a:t>ach discharging facility submits an individual </a:t>
            </a:r>
            <a:r>
              <a:rPr lang="en-US" sz="2200" dirty="0">
                <a:latin typeface="Verdana" panose="020B0604030504040204" pitchFamily="34" charset="0"/>
                <a:ea typeface="Verdana" panose="020B0604030504040204" pitchFamily="34" charset="0"/>
              </a:rPr>
              <a:t>application (NOI)</a:t>
            </a:r>
          </a:p>
          <a:p>
            <a:pPr algn="l">
              <a:buFont typeface="Arial" panose="020B0604020202020204" pitchFamily="34" charset="0"/>
              <a:buChar char="•"/>
            </a:pPr>
            <a:r>
              <a:rPr lang="en-US" sz="2200" i="0" dirty="0">
                <a:effectLst/>
                <a:latin typeface="Verdana" panose="020B0604030504040204" pitchFamily="34" charset="0"/>
                <a:ea typeface="Verdana" panose="020B0604030504040204" pitchFamily="34" charset="0"/>
              </a:rPr>
              <a:t> Cooling Water intake structure (CWIS) requirements apply</a:t>
            </a:r>
          </a:p>
          <a:p>
            <a:pPr algn="l">
              <a:buFont typeface="Arial" panose="020B0604020202020204" pitchFamily="34" charset="0"/>
              <a:buChar char="•"/>
            </a:pPr>
            <a:r>
              <a:rPr lang="en-US" sz="2200" i="0" dirty="0">
                <a:effectLst/>
                <a:latin typeface="Verdana" panose="020B0604030504040204" pitchFamily="34" charset="0"/>
                <a:ea typeface="Verdana" panose="020B0604030504040204" pitchFamily="34" charset="0"/>
              </a:rPr>
              <a:t> Discharge of domestic waste is subject to effluent limitations</a:t>
            </a:r>
          </a:p>
          <a:p>
            <a:pPr algn="l">
              <a:buFont typeface="Arial" panose="020B0604020202020204" pitchFamily="34" charset="0"/>
              <a:buChar char="•"/>
            </a:pPr>
            <a:r>
              <a:rPr lang="en-US" sz="2200" dirty="0">
                <a:latin typeface="Verdana" panose="020B0604030504040204" pitchFamily="34" charset="0"/>
                <a:ea typeface="Verdana" panose="020B0604030504040204" pitchFamily="34" charset="0"/>
              </a:rPr>
              <a:t> Revised </a:t>
            </a:r>
            <a:r>
              <a:rPr lang="en-US" sz="2200" dirty="0">
                <a:effectLst/>
                <a:latin typeface="Verdana" panose="020B0604030504040204" pitchFamily="34" charset="0"/>
                <a:ea typeface="Verdana" panose="020B0604030504040204" pitchFamily="34" charset="0"/>
                <a:cs typeface="Times New Roman" panose="02020603050405020304" pitchFamily="18" charset="0"/>
              </a:rPr>
              <a:t>whole effluent toxicity (WET) limitations and monitoring</a:t>
            </a:r>
          </a:p>
          <a:p>
            <a:pPr algn="l"/>
            <a:endParaRPr lang="en-US" sz="1600" i="0" dirty="0">
              <a:effectLst/>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7F7888DC-EFF1-6EEE-479B-8CECD673B940}"/>
              </a:ext>
            </a:extLst>
          </p:cNvPr>
          <p:cNvSpPr>
            <a:spLocks noGrp="1"/>
          </p:cNvSpPr>
          <p:nvPr>
            <p:ph type="sldNum" sz="quarter" idx="12"/>
          </p:nvPr>
        </p:nvSpPr>
        <p:spPr/>
        <p:txBody>
          <a:bodyPr/>
          <a:lstStyle/>
          <a:p>
            <a:fld id="{FE96E056-139D-44BA-96DA-C01F9CC74598}" type="slidenum">
              <a:rPr lang="en-US" smtClean="0"/>
              <a:pPr/>
              <a:t>13</a:t>
            </a:fld>
            <a:endParaRPr lang="en-US" dirty="0"/>
          </a:p>
        </p:txBody>
      </p:sp>
    </p:spTree>
    <p:extLst>
      <p:ext uri="{BB962C8B-B14F-4D97-AF65-F5344CB8AC3E}">
        <p14:creationId xmlns:p14="http://schemas.microsoft.com/office/powerpoint/2010/main" val="376374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A91C7-5A4C-F70C-D936-E93E38D93807}"/>
              </a:ext>
            </a:extLst>
          </p:cNvPr>
          <p:cNvSpPr>
            <a:spLocks noGrp="1"/>
          </p:cNvSpPr>
          <p:nvPr>
            <p:ph type="ctrTitle"/>
          </p:nvPr>
        </p:nvSpPr>
        <p:spPr>
          <a:xfrm>
            <a:off x="532435" y="682705"/>
            <a:ext cx="11088547" cy="936775"/>
          </a:xfrm>
        </p:spPr>
        <p:txBody>
          <a:bodyPr/>
          <a:lstStyle/>
          <a:p>
            <a:pPr algn="ctr"/>
            <a:r>
              <a:rPr lang="en-US" sz="4400" i="1" dirty="0"/>
              <a:t>Effluent &amp; Monitoring Requirements </a:t>
            </a:r>
            <a:r>
              <a:rPr lang="en-US" sz="2400" dirty="0"/>
              <a:t>TXG310000</a:t>
            </a:r>
          </a:p>
        </p:txBody>
      </p:sp>
      <p:sp>
        <p:nvSpPr>
          <p:cNvPr id="3" name="Subtitle 2">
            <a:extLst>
              <a:ext uri="{FF2B5EF4-FFF2-40B4-BE49-F238E27FC236}">
                <a16:creationId xmlns:a16="http://schemas.microsoft.com/office/drawing/2014/main" id="{1B8A7602-C841-F6AB-CCD5-C414AC980895}"/>
              </a:ext>
            </a:extLst>
          </p:cNvPr>
          <p:cNvSpPr>
            <a:spLocks noGrp="1"/>
          </p:cNvSpPr>
          <p:nvPr>
            <p:ph type="subTitle" idx="1"/>
          </p:nvPr>
        </p:nvSpPr>
        <p:spPr>
          <a:xfrm>
            <a:off x="324092" y="1619480"/>
            <a:ext cx="10914386" cy="4555815"/>
          </a:xfrm>
        </p:spPr>
        <p:txBody>
          <a:bodyPr/>
          <a:lstStyle/>
          <a:p>
            <a:pPr algn="l"/>
            <a:r>
              <a:rPr lang="en-US" sz="3200" b="1"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Effluent limitations for discharges to Territorial Seas (Segment 2501) </a:t>
            </a:r>
            <a:endParaRPr lang="en-US" sz="2200" b="1"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endParaRPr>
          </a:p>
          <a:p>
            <a:pPr algn="l">
              <a:buFont typeface="Arial" panose="020B0604020202020204" pitchFamily="34" charset="0"/>
              <a:buChar char="•"/>
            </a:pPr>
            <a:r>
              <a:rPr lang="en-US" sz="2200" i="0" dirty="0">
                <a:latin typeface="Verdana" panose="020B0604030504040204" pitchFamily="34" charset="0"/>
                <a:ea typeface="Verdana" panose="020B0604030504040204" pitchFamily="34" charset="0"/>
                <a:cs typeface="Times New Roman" panose="02020603050405020304" pitchFamily="18" charset="0"/>
              </a:rPr>
              <a:t>Addi</a:t>
            </a:r>
            <a:r>
              <a:rPr lang="en-US" sz="2200" dirty="0">
                <a:latin typeface="Verdana" panose="020B0604030504040204" pitchFamily="34" charset="0"/>
                <a:ea typeface="Verdana" panose="020B0604030504040204" pitchFamily="34" charset="0"/>
                <a:cs typeface="Times New Roman" panose="02020603050405020304" pitchFamily="18" charset="0"/>
              </a:rPr>
              <a:t>tional WQBELS for produced water discharge to territorial seas</a:t>
            </a:r>
          </a:p>
          <a:p>
            <a:pPr lvl="2" algn="l">
              <a:buFont typeface="Arial" panose="020B0604020202020204" pitchFamily="34" charset="0"/>
              <a:buChar char="•"/>
            </a:pPr>
            <a:r>
              <a:rPr lang="en-US" i="0" dirty="0">
                <a:effectLst/>
                <a:latin typeface="Verdana" panose="020B0604030504040204" pitchFamily="34" charset="0"/>
                <a:ea typeface="Verdana" panose="020B0604030504040204" pitchFamily="34" charset="0"/>
                <a:cs typeface="Times New Roman" panose="02020603050405020304" pitchFamily="18" charset="0"/>
              </a:rPr>
              <a:t>  Total Copper, Total Manganese</a:t>
            </a:r>
            <a:r>
              <a:rPr lang="en-US" dirty="0">
                <a:latin typeface="Verdana" panose="020B0604030504040204" pitchFamily="34" charset="0"/>
                <a:ea typeface="Verdana" panose="020B0604030504040204" pitchFamily="34" charset="0"/>
                <a:cs typeface="Times New Roman" panose="02020603050405020304" pitchFamily="18" charset="0"/>
              </a:rPr>
              <a:t>, and Total Zinc</a:t>
            </a:r>
          </a:p>
          <a:p>
            <a:pPr algn="l">
              <a:buFont typeface="Arial" panose="020B0604020202020204" pitchFamily="34" charset="0"/>
              <a:buChar char="•"/>
            </a:pPr>
            <a:r>
              <a:rPr lang="en-US" sz="2200" i="0" dirty="0">
                <a:effectLst/>
                <a:latin typeface="Verdana" panose="020B0604030504040204" pitchFamily="34" charset="0"/>
                <a:ea typeface="Verdana" panose="020B0604030504040204" pitchFamily="34" charset="0"/>
                <a:cs typeface="Times New Roman" panose="02020603050405020304" pitchFamily="18" charset="0"/>
              </a:rPr>
              <a:t> Monitoring and Reporting (M/R) Requirements</a:t>
            </a:r>
          </a:p>
          <a:p>
            <a:pPr lvl="2" algn="l">
              <a:buFont typeface="Arial" panose="020B0604020202020204" pitchFamily="34" charset="0"/>
              <a:buChar char="•"/>
            </a:pPr>
            <a:r>
              <a:rPr lang="en-US" i="0" dirty="0">
                <a:effectLst/>
                <a:latin typeface="Verdana" panose="020B0604030504040204" pitchFamily="34" charset="0"/>
                <a:ea typeface="Verdana" panose="020B0604030504040204" pitchFamily="34" charset="0"/>
                <a:cs typeface="Times New Roman" panose="02020603050405020304" pitchFamily="18" charset="0"/>
              </a:rPr>
              <a:t>  New </a:t>
            </a:r>
            <a:r>
              <a:rPr lang="en-US" dirty="0">
                <a:latin typeface="Verdana" panose="020B0604030504040204" pitchFamily="34" charset="0"/>
                <a:ea typeface="Verdana" panose="020B0604030504040204" pitchFamily="34" charset="0"/>
                <a:cs typeface="Times New Roman" panose="02020603050405020304" pitchFamily="18" charset="0"/>
              </a:rPr>
              <a:t>Total Mercury M/R requirement for produced water</a:t>
            </a:r>
          </a:p>
          <a:p>
            <a:pPr algn="l">
              <a:buFont typeface="Arial" panose="020B0604020202020204" pitchFamily="34" charset="0"/>
              <a:buChar char="•"/>
            </a:pPr>
            <a:r>
              <a:rPr lang="en-US" dirty="0">
                <a:latin typeface="Verdana" panose="020B0604030504040204" pitchFamily="34" charset="0"/>
                <a:ea typeface="Verdana" panose="020B0604030504040204" pitchFamily="34" charset="0"/>
                <a:cs typeface="Times New Roman" panose="02020603050405020304" pitchFamily="18" charset="0"/>
              </a:rPr>
              <a:t> </a:t>
            </a:r>
            <a:r>
              <a:rPr lang="en-US" sz="2200" dirty="0">
                <a:latin typeface="Verdana" panose="020B0604030504040204" pitchFamily="34" charset="0"/>
                <a:ea typeface="Verdana" panose="020B0604030504040204" pitchFamily="34" charset="0"/>
                <a:cs typeface="Times New Roman" panose="02020603050405020304" pitchFamily="18" charset="0"/>
              </a:rPr>
              <a:t>Territorial Seas Facility produced water effluent flow limitation</a:t>
            </a:r>
          </a:p>
          <a:p>
            <a:pPr lvl="2" algn="l">
              <a:buFont typeface="Arial" panose="020B0604020202020204" pitchFamily="34" charset="0"/>
              <a:buChar char="•"/>
            </a:pPr>
            <a:r>
              <a:rPr lang="en-US" sz="1600" dirty="0">
                <a:latin typeface="Verdana" panose="020B0604030504040204" pitchFamily="34" charset="0"/>
                <a:ea typeface="Verdana" panose="020B0604030504040204" pitchFamily="34" charset="0"/>
                <a:cs typeface="Times New Roman" panose="02020603050405020304" pitchFamily="18" charset="0"/>
              </a:rPr>
              <a:t>   </a:t>
            </a:r>
            <a:r>
              <a:rPr lang="en-US" sz="1600" dirty="0">
                <a:effectLst/>
                <a:latin typeface="Verdana" panose="020B0604030504040204" pitchFamily="34" charset="0"/>
                <a:ea typeface="Verdana" panose="020B0604030504040204" pitchFamily="34" charset="0"/>
                <a:cs typeface="Times New Roman" panose="02020603050405020304" pitchFamily="18" charset="0"/>
              </a:rPr>
              <a:t>0.126 million gallons per day (3000 barrels/day)</a:t>
            </a:r>
            <a:endParaRPr lang="en-US" sz="1600" i="0" dirty="0">
              <a:effectLst/>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7F7888DC-EFF1-6EEE-479B-8CECD673B940}"/>
              </a:ext>
            </a:extLst>
          </p:cNvPr>
          <p:cNvSpPr>
            <a:spLocks noGrp="1"/>
          </p:cNvSpPr>
          <p:nvPr>
            <p:ph type="sldNum" sz="quarter" idx="12"/>
          </p:nvPr>
        </p:nvSpPr>
        <p:spPr/>
        <p:txBody>
          <a:bodyPr/>
          <a:lstStyle/>
          <a:p>
            <a:fld id="{FE96E056-139D-44BA-96DA-C01F9CC74598}" type="slidenum">
              <a:rPr lang="en-US" smtClean="0"/>
              <a:pPr/>
              <a:t>14</a:t>
            </a:fld>
            <a:endParaRPr lang="en-US" dirty="0"/>
          </a:p>
        </p:txBody>
      </p:sp>
    </p:spTree>
    <p:extLst>
      <p:ext uri="{BB962C8B-B14F-4D97-AF65-F5344CB8AC3E}">
        <p14:creationId xmlns:p14="http://schemas.microsoft.com/office/powerpoint/2010/main" val="164029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A91C7-5A4C-F70C-D936-E93E38D93807}"/>
              </a:ext>
            </a:extLst>
          </p:cNvPr>
          <p:cNvSpPr>
            <a:spLocks noGrp="1"/>
          </p:cNvSpPr>
          <p:nvPr>
            <p:ph type="ctrTitle"/>
          </p:nvPr>
        </p:nvSpPr>
        <p:spPr>
          <a:xfrm>
            <a:off x="532435" y="682705"/>
            <a:ext cx="11088547" cy="936775"/>
          </a:xfrm>
        </p:spPr>
        <p:txBody>
          <a:bodyPr/>
          <a:lstStyle/>
          <a:p>
            <a:r>
              <a:rPr lang="en-US" sz="4400" dirty="0"/>
              <a:t>TXG310000 Status</a:t>
            </a:r>
          </a:p>
        </p:txBody>
      </p:sp>
      <p:sp>
        <p:nvSpPr>
          <p:cNvPr id="3" name="Subtitle 2">
            <a:extLst>
              <a:ext uri="{FF2B5EF4-FFF2-40B4-BE49-F238E27FC236}">
                <a16:creationId xmlns:a16="http://schemas.microsoft.com/office/drawing/2014/main" id="{1B8A7602-C841-F6AB-CCD5-C414AC980895}"/>
              </a:ext>
            </a:extLst>
          </p:cNvPr>
          <p:cNvSpPr>
            <a:spLocks noGrp="1"/>
          </p:cNvSpPr>
          <p:nvPr>
            <p:ph type="subTitle" idx="1"/>
          </p:nvPr>
        </p:nvSpPr>
        <p:spPr>
          <a:xfrm>
            <a:off x="727112" y="1619480"/>
            <a:ext cx="10511365" cy="4555815"/>
          </a:xfrm>
        </p:spPr>
        <p:txBody>
          <a:bodyPr/>
          <a:lstStyle/>
          <a:p>
            <a:pPr algn="l">
              <a:buFont typeface="Arial" panose="020B0604020202020204" pitchFamily="34" charset="0"/>
              <a:buChar char="•"/>
            </a:pPr>
            <a:r>
              <a:rPr lang="en-US" b="1" i="0" dirty="0">
                <a:solidFill>
                  <a:schemeClr val="accent6">
                    <a:lumMod val="50000"/>
                  </a:schemeClr>
                </a:solidFill>
                <a:effectLst/>
                <a:latin typeface="Verdana" panose="020B0604030504040204" pitchFamily="34" charset="0"/>
              </a:rPr>
              <a:t>  TXG310000</a:t>
            </a:r>
            <a:r>
              <a:rPr lang="en-US" b="0" i="0" dirty="0">
                <a:solidFill>
                  <a:srgbClr val="212529"/>
                </a:solidFill>
                <a:effectLst/>
                <a:latin typeface="Verdana" panose="020B0604030504040204" pitchFamily="34" charset="0"/>
              </a:rPr>
              <a:t> will replace EPA General Permits</a:t>
            </a:r>
          </a:p>
          <a:p>
            <a:pPr lvl="1" algn="l">
              <a:buFont typeface="Arial" panose="020B0604020202020204" pitchFamily="34" charset="0"/>
              <a:buChar char="•"/>
            </a:pPr>
            <a:r>
              <a:rPr lang="en-US" b="0" i="0" dirty="0">
                <a:solidFill>
                  <a:srgbClr val="212529"/>
                </a:solidFill>
                <a:effectLst/>
                <a:latin typeface="Verdana" panose="020B0604030504040204" pitchFamily="34" charset="0"/>
              </a:rPr>
              <a:t> TXG260000 and TXG330000</a:t>
            </a:r>
          </a:p>
          <a:p>
            <a:pPr algn="l">
              <a:buFont typeface="Arial" panose="020B0604020202020204" pitchFamily="34" charset="0"/>
              <a:buChar char="•"/>
            </a:pPr>
            <a:r>
              <a:rPr lang="en-US" dirty="0">
                <a:solidFill>
                  <a:srgbClr val="212529"/>
                </a:solidFill>
                <a:latin typeface="Verdana" panose="020B0604030504040204" pitchFamily="34" charset="0"/>
              </a:rPr>
              <a:t>  </a:t>
            </a:r>
            <a:r>
              <a:rPr lang="en-US" b="1" i="0" dirty="0">
                <a:solidFill>
                  <a:schemeClr val="accent6">
                    <a:lumMod val="50000"/>
                  </a:schemeClr>
                </a:solidFill>
                <a:effectLst/>
                <a:latin typeface="Verdana" panose="020B0604030504040204" pitchFamily="34" charset="0"/>
              </a:rPr>
              <a:t>TXG310000</a:t>
            </a:r>
            <a:r>
              <a:rPr lang="en-US" b="0" i="0" dirty="0">
                <a:solidFill>
                  <a:srgbClr val="212529"/>
                </a:solidFill>
                <a:effectLst/>
                <a:latin typeface="Verdana" panose="020B0604030504040204" pitchFamily="34" charset="0"/>
              </a:rPr>
              <a:t> will replace individual RRC permits</a:t>
            </a:r>
          </a:p>
          <a:p>
            <a:pPr algn="l">
              <a:buFont typeface="Arial" panose="020B0604020202020204" pitchFamily="34" charset="0"/>
              <a:buChar char="•"/>
            </a:pPr>
            <a:r>
              <a:rPr lang="en-US" b="0" i="0" dirty="0">
                <a:solidFill>
                  <a:srgbClr val="212529"/>
                </a:solidFill>
                <a:effectLst/>
                <a:latin typeface="Verdana" panose="020B0604030504040204" pitchFamily="34" charset="0"/>
                <a:ea typeface="Verdana" panose="020B0604030504040204" pitchFamily="34" charset="0"/>
              </a:rPr>
              <a:t>  Continue following EPA’s permits until </a:t>
            </a:r>
            <a:r>
              <a:rPr lang="en-US" b="1" i="0" dirty="0">
                <a:solidFill>
                  <a:schemeClr val="accent6">
                    <a:lumMod val="50000"/>
                  </a:schemeClr>
                </a:solidFill>
                <a:effectLst/>
                <a:latin typeface="Verdana" panose="020B0604030504040204" pitchFamily="34" charset="0"/>
                <a:ea typeface="Verdana" panose="020B0604030504040204" pitchFamily="34" charset="0"/>
              </a:rPr>
              <a:t>TXG310000</a:t>
            </a:r>
            <a:r>
              <a:rPr lang="en-US" b="0" i="0" dirty="0">
                <a:solidFill>
                  <a:srgbClr val="212529"/>
                </a:solidFill>
                <a:effectLst/>
                <a:latin typeface="Verdana" panose="020B0604030504040204" pitchFamily="34" charset="0"/>
                <a:ea typeface="Verdana" panose="020B0604030504040204" pitchFamily="34" charset="0"/>
              </a:rPr>
              <a:t> is issued</a:t>
            </a:r>
          </a:p>
          <a:p>
            <a:pPr algn="l">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September 14, 2022</a:t>
            </a:r>
          </a:p>
          <a:p>
            <a:pPr lvl="1" algn="l">
              <a:buFont typeface="Arial" panose="020B0604020202020204" pitchFamily="34" charset="0"/>
              <a:buChar char="•"/>
            </a:pPr>
            <a:r>
              <a:rPr lang="en-US" dirty="0">
                <a:effectLst/>
                <a:latin typeface="Verdana" panose="020B0604030504040204" pitchFamily="34" charset="0"/>
                <a:ea typeface="Verdana" panose="020B0604030504040204" pitchFamily="34" charset="0"/>
                <a:cs typeface="Times New Roman" panose="02020603050405020304" pitchFamily="18" charset="0"/>
              </a:rPr>
              <a:t>EPA submitted recommendations with no interim objection</a:t>
            </a:r>
          </a:p>
          <a:p>
            <a:pPr algn="l">
              <a:buFont typeface="Arial" panose="020B0604020202020204" pitchFamily="34" charset="0"/>
              <a:buChar char="•"/>
            </a:pPr>
            <a:r>
              <a:rPr lang="en-US" b="0" i="0" dirty="0">
                <a:solidFill>
                  <a:srgbClr val="212529"/>
                </a:solidFill>
                <a:latin typeface="Verdana" panose="020B0604030504040204" pitchFamily="34" charset="0"/>
                <a:ea typeface="Verdana" panose="020B0604030504040204" pitchFamily="34" charset="0"/>
                <a:cs typeface="Times New Roman" panose="02020603050405020304" pitchFamily="18" charset="0"/>
              </a:rPr>
              <a:t>  May 12, 2023 – June 12, 2023</a:t>
            </a:r>
          </a:p>
          <a:p>
            <a:pPr lvl="1" algn="l">
              <a:buFont typeface="Arial" panose="020B0604020202020204" pitchFamily="34" charset="0"/>
              <a:buChar char="•"/>
            </a:pPr>
            <a:r>
              <a:rPr lang="en-US" dirty="0">
                <a:solidFill>
                  <a:srgbClr val="212529"/>
                </a:solidFill>
                <a:effectLst/>
                <a:latin typeface="Verdana" panose="020B0604030504040204" pitchFamily="34" charset="0"/>
                <a:ea typeface="Verdana" panose="020B0604030504040204" pitchFamily="34" charset="0"/>
                <a:cs typeface="Times New Roman" panose="02020603050405020304" pitchFamily="18" charset="0"/>
              </a:rPr>
              <a:t>Public comment period</a:t>
            </a:r>
          </a:p>
          <a:p>
            <a:pPr algn="l">
              <a:buFont typeface="Arial" panose="020B0604020202020204" pitchFamily="34" charset="0"/>
              <a:buChar char="•"/>
            </a:pPr>
            <a:r>
              <a:rPr lang="en-US" b="0" i="0" dirty="0">
                <a:solidFill>
                  <a:srgbClr val="212529"/>
                </a:solidFill>
                <a:latin typeface="Verdana" panose="020B0604030504040204" pitchFamily="34" charset="0"/>
                <a:ea typeface="Verdana" panose="020B0604030504040204" pitchFamily="34" charset="0"/>
                <a:cs typeface="Times New Roman" panose="02020603050405020304" pitchFamily="18" charset="0"/>
              </a:rPr>
              <a:t>  </a:t>
            </a:r>
            <a:r>
              <a:rPr lang="en-US" b="1" i="0" dirty="0">
                <a:solidFill>
                  <a:srgbClr val="212529"/>
                </a:solidFill>
                <a:latin typeface="Verdana" panose="020B0604030504040204" pitchFamily="34" charset="0"/>
                <a:ea typeface="Verdana" panose="020B0604030504040204" pitchFamily="34" charset="0"/>
                <a:cs typeface="Times New Roman" panose="02020603050405020304" pitchFamily="18" charset="0"/>
              </a:rPr>
              <a:t>November 29, 2023</a:t>
            </a:r>
          </a:p>
          <a:p>
            <a:pPr lvl="1" algn="l">
              <a:buFont typeface="Arial" panose="020B0604020202020204" pitchFamily="34" charset="0"/>
              <a:buChar char="•"/>
            </a:pPr>
            <a:r>
              <a:rPr lang="en-US" b="0" i="0" dirty="0">
                <a:solidFill>
                  <a:srgbClr val="212529"/>
                </a:solidFill>
                <a:latin typeface="Verdana" panose="020B0604030504040204" pitchFamily="34" charset="0"/>
                <a:ea typeface="Verdana" panose="020B0604030504040204" pitchFamily="34" charset="0"/>
                <a:cs typeface="Times New Roman" panose="02020603050405020304" pitchFamily="18" charset="0"/>
              </a:rPr>
              <a:t>TCEQ Commission Agend</a:t>
            </a:r>
            <a:r>
              <a:rPr lang="en-US" dirty="0">
                <a:solidFill>
                  <a:srgbClr val="212529"/>
                </a:solidFill>
                <a:latin typeface="Verdana" panose="020B0604030504040204" pitchFamily="34" charset="0"/>
                <a:ea typeface="Verdana" panose="020B0604030504040204" pitchFamily="34" charset="0"/>
                <a:cs typeface="Times New Roman" panose="02020603050405020304" pitchFamily="18" charset="0"/>
              </a:rPr>
              <a:t>a Date to consider </a:t>
            </a:r>
            <a:r>
              <a:rPr lang="en-US" b="1"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TXG310000</a:t>
            </a:r>
            <a:endParaRPr lang="en-US" b="1" i="0" dirty="0">
              <a:solidFill>
                <a:schemeClr val="accent6">
                  <a:lumMod val="50000"/>
                </a:schemeClr>
              </a:solidFill>
              <a:effectLst/>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7F7888DC-EFF1-6EEE-479B-8CECD673B940}"/>
              </a:ext>
            </a:extLst>
          </p:cNvPr>
          <p:cNvSpPr>
            <a:spLocks noGrp="1"/>
          </p:cNvSpPr>
          <p:nvPr>
            <p:ph type="sldNum" sz="quarter" idx="12"/>
          </p:nvPr>
        </p:nvSpPr>
        <p:spPr/>
        <p:txBody>
          <a:bodyPr/>
          <a:lstStyle/>
          <a:p>
            <a:fld id="{FE96E056-139D-44BA-96DA-C01F9CC74598}" type="slidenum">
              <a:rPr lang="en-US" smtClean="0"/>
              <a:pPr/>
              <a:t>15</a:t>
            </a:fld>
            <a:endParaRPr lang="en-US" dirty="0"/>
          </a:p>
        </p:txBody>
      </p:sp>
    </p:spTree>
    <p:extLst>
      <p:ext uri="{BB962C8B-B14F-4D97-AF65-F5344CB8AC3E}">
        <p14:creationId xmlns:p14="http://schemas.microsoft.com/office/powerpoint/2010/main" val="4127718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20B9-C39D-B8D6-BC4F-F25D1B5D14DA}"/>
              </a:ext>
            </a:extLst>
          </p:cNvPr>
          <p:cNvSpPr>
            <a:spLocks noGrp="1"/>
          </p:cNvSpPr>
          <p:nvPr>
            <p:ph type="ctrTitle"/>
          </p:nvPr>
        </p:nvSpPr>
        <p:spPr>
          <a:xfrm>
            <a:off x="497712" y="422219"/>
            <a:ext cx="5208607" cy="1244535"/>
          </a:xfrm>
        </p:spPr>
        <p:txBody>
          <a:bodyPr/>
          <a:lstStyle/>
          <a:p>
            <a:r>
              <a:rPr lang="en-US" sz="4000" dirty="0"/>
              <a:t>Outer Continental Shelf</a:t>
            </a:r>
          </a:p>
        </p:txBody>
      </p:sp>
      <p:pic>
        <p:nvPicPr>
          <p:cNvPr id="6" name="Picture 5">
            <a:extLst>
              <a:ext uri="{FF2B5EF4-FFF2-40B4-BE49-F238E27FC236}">
                <a16:creationId xmlns:a16="http://schemas.microsoft.com/office/drawing/2014/main" id="{FA2C1790-5195-B1A1-2C4E-97E2AF5BF4CA}"/>
              </a:ext>
            </a:extLst>
          </p:cNvPr>
          <p:cNvPicPr>
            <a:picLocks noChangeAspect="1"/>
          </p:cNvPicPr>
          <p:nvPr/>
        </p:nvPicPr>
        <p:blipFill>
          <a:blip r:embed="rId3"/>
          <a:stretch>
            <a:fillRect/>
          </a:stretch>
        </p:blipFill>
        <p:spPr>
          <a:xfrm>
            <a:off x="5863763" y="335012"/>
            <a:ext cx="6187976" cy="6187976"/>
          </a:xfrm>
          <a:prstGeom prst="rect">
            <a:avLst/>
          </a:prstGeom>
        </p:spPr>
      </p:pic>
      <p:sp>
        <p:nvSpPr>
          <p:cNvPr id="3" name="Subtitle 2">
            <a:extLst>
              <a:ext uri="{FF2B5EF4-FFF2-40B4-BE49-F238E27FC236}">
                <a16:creationId xmlns:a16="http://schemas.microsoft.com/office/drawing/2014/main" id="{1876163C-72A4-F518-81EC-36984844C4EF}"/>
              </a:ext>
            </a:extLst>
          </p:cNvPr>
          <p:cNvSpPr>
            <a:spLocks noGrp="1"/>
          </p:cNvSpPr>
          <p:nvPr>
            <p:ph type="subTitle" idx="1"/>
          </p:nvPr>
        </p:nvSpPr>
        <p:spPr>
          <a:xfrm>
            <a:off x="497712" y="2291787"/>
            <a:ext cx="5208607" cy="3320181"/>
          </a:xfrm>
        </p:spPr>
        <p:txBody>
          <a:bodyPr/>
          <a:lstStyle/>
          <a:p>
            <a:pPr marL="342900" indent="-342900" algn="l">
              <a:buFont typeface="Arial" panose="020B0604020202020204" pitchFamily="34" charset="0"/>
              <a:buChar char="•"/>
            </a:pPr>
            <a:r>
              <a:rPr lang="en-US" dirty="0"/>
              <a:t>Between 3 and 10.2 miles of the Texas coastline</a:t>
            </a:r>
          </a:p>
          <a:p>
            <a:pPr marL="342900" indent="-342900" algn="l">
              <a:buFont typeface="Arial" panose="020B0604020202020204" pitchFamily="34" charset="0"/>
              <a:buChar char="•"/>
            </a:pPr>
            <a:r>
              <a:rPr lang="en-US" dirty="0"/>
              <a:t>Beyond 10.2 miles TCEQ has no regulatory authority, and permitting is only administered by EPA.</a:t>
            </a:r>
          </a:p>
          <a:p>
            <a:pPr marL="342900" indent="-342900" algn="l">
              <a:buFont typeface="Arial" panose="020B0604020202020204" pitchFamily="34" charset="0"/>
              <a:buChar char="•"/>
            </a:pPr>
            <a:r>
              <a:rPr lang="en-US" sz="2400" dirty="0"/>
              <a:t>WQG280000</a:t>
            </a:r>
            <a:endParaRPr lang="en-US" dirty="0"/>
          </a:p>
          <a:p>
            <a:pPr marL="342900" indent="-342900" algn="l">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EDCF9D6-96D7-A588-3ED8-E85DEA26C5E0}"/>
              </a:ext>
            </a:extLst>
          </p:cNvPr>
          <p:cNvSpPr>
            <a:spLocks noGrp="1"/>
          </p:cNvSpPr>
          <p:nvPr>
            <p:ph type="sldNum" sz="quarter" idx="12"/>
          </p:nvPr>
        </p:nvSpPr>
        <p:spPr/>
        <p:txBody>
          <a:bodyPr/>
          <a:lstStyle/>
          <a:p>
            <a:fld id="{FE96E056-139D-44BA-96DA-C01F9CC74598}" type="slidenum">
              <a:rPr lang="en-US" smtClean="0"/>
              <a:pPr/>
              <a:t>16</a:t>
            </a:fld>
            <a:endParaRPr lang="en-US" dirty="0"/>
          </a:p>
        </p:txBody>
      </p:sp>
    </p:spTree>
    <p:extLst>
      <p:ext uri="{BB962C8B-B14F-4D97-AF65-F5344CB8AC3E}">
        <p14:creationId xmlns:p14="http://schemas.microsoft.com/office/powerpoint/2010/main" val="3757900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57BF-9B7E-8746-5541-CD70145C505B}"/>
              </a:ext>
            </a:extLst>
          </p:cNvPr>
          <p:cNvSpPr>
            <a:spLocks noGrp="1"/>
          </p:cNvSpPr>
          <p:nvPr>
            <p:ph type="ctrTitle"/>
          </p:nvPr>
        </p:nvSpPr>
        <p:spPr>
          <a:xfrm>
            <a:off x="219919" y="393539"/>
            <a:ext cx="11470511" cy="1238491"/>
          </a:xfrm>
        </p:spPr>
        <p:txBody>
          <a:bodyPr/>
          <a:lstStyle/>
          <a:p>
            <a:pPr algn="ctr"/>
            <a:r>
              <a:rPr lang="en-US" sz="4000" i="1" dirty="0"/>
              <a:t>Outer Continental Shelf Facilities</a:t>
            </a:r>
            <a:br>
              <a:rPr lang="en-US" sz="4000" dirty="0"/>
            </a:br>
            <a:r>
              <a:rPr lang="en-US" sz="4000" dirty="0"/>
              <a:t> WQG280000</a:t>
            </a:r>
          </a:p>
        </p:txBody>
      </p:sp>
      <p:sp>
        <p:nvSpPr>
          <p:cNvPr id="3" name="Subtitle 2">
            <a:extLst>
              <a:ext uri="{FF2B5EF4-FFF2-40B4-BE49-F238E27FC236}">
                <a16:creationId xmlns:a16="http://schemas.microsoft.com/office/drawing/2014/main" id="{72FF7A99-AE2C-2F0C-8D27-DA2ED8D2ABB9}"/>
              </a:ext>
            </a:extLst>
          </p:cNvPr>
          <p:cNvSpPr>
            <a:spLocks noGrp="1"/>
          </p:cNvSpPr>
          <p:nvPr>
            <p:ph type="subTitle" idx="1"/>
          </p:nvPr>
        </p:nvSpPr>
        <p:spPr>
          <a:xfrm>
            <a:off x="427512" y="1745673"/>
            <a:ext cx="11470510" cy="5112327"/>
          </a:xfrm>
        </p:spPr>
        <p:txBody>
          <a:bodyPr/>
          <a:lstStyle/>
          <a:p>
            <a:pPr algn="l">
              <a:buFont typeface="Arial" panose="020B0604020202020204" pitchFamily="34" charset="0"/>
              <a:buChar char="•"/>
            </a:pPr>
            <a:r>
              <a:rPr lang="en-US" b="1" dirty="0">
                <a:solidFill>
                  <a:srgbClr val="212529"/>
                </a:solidFill>
                <a:latin typeface="Verdana" panose="020B0604030504040204" pitchFamily="34" charset="0"/>
              </a:rPr>
              <a:t>  Authorize d</a:t>
            </a:r>
            <a:r>
              <a:rPr lang="en-US" b="1" dirty="0">
                <a:effectLst/>
                <a:latin typeface="Verdana" panose="020B0604030504040204" pitchFamily="34" charset="0"/>
                <a:ea typeface="Verdana" panose="020B0604030504040204" pitchFamily="34" charset="0"/>
                <a:cs typeface="Times New Roman" panose="02020603050405020304" pitchFamily="18" charset="0"/>
              </a:rPr>
              <a:t>ischarge to surface waters in Gulf of Mexico</a:t>
            </a:r>
          </a:p>
          <a:p>
            <a:pPr lvl="1" algn="l">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Times New Roman" panose="02020603050405020304" pitchFamily="18" charset="0"/>
              </a:rPr>
              <a:t>   produced wastewater</a:t>
            </a:r>
          </a:p>
          <a:p>
            <a:pPr lvl="1" algn="l">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Times New Roman" panose="02020603050405020304" pitchFamily="18" charset="0"/>
              </a:rPr>
              <a:t>   </a:t>
            </a:r>
            <a:r>
              <a:rPr lang="en-US" sz="1800" dirty="0">
                <a:latin typeface="Verdana" panose="020B0604030504040204" pitchFamily="34" charset="0"/>
                <a:ea typeface="Verdana" panose="020B0604030504040204" pitchFamily="34" charset="0"/>
              </a:rPr>
              <a:t>hydrate control fluids</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lvl="1" algn="l">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Times New Roman" panose="02020603050405020304" pitchFamily="18" charset="0"/>
              </a:rPr>
              <a:t>   well treatment, completion, and workover fluids</a:t>
            </a:r>
          </a:p>
          <a:p>
            <a:pPr lvl="1" algn="l">
              <a:buFont typeface="Arial" panose="020B0604020202020204" pitchFamily="34" charset="0"/>
              <a:buChar char="•"/>
            </a:pPr>
            <a:r>
              <a:rPr lang="en-US" sz="1800" dirty="0">
                <a:latin typeface="Verdana" panose="020B0604030504040204" pitchFamily="34" charset="0"/>
                <a:ea typeface="Verdana" panose="020B0604030504040204" pitchFamily="34" charset="0"/>
                <a:cs typeface="Times New Roman" panose="02020603050405020304" pitchFamily="18" charset="0"/>
              </a:rPr>
              <a:t>   deck drainage</a:t>
            </a:r>
          </a:p>
          <a:p>
            <a:pPr lvl="1" algn="l">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Times New Roman" panose="02020603050405020304" pitchFamily="18" charset="0"/>
              </a:rPr>
              <a:t>   </a:t>
            </a:r>
            <a:r>
              <a:rPr lang="en-US" sz="1800" dirty="0">
                <a:latin typeface="Verdana" panose="020B0604030504040204" pitchFamily="34" charset="0"/>
                <a:ea typeface="Verdana" panose="020B0604030504040204" pitchFamily="34" charset="0"/>
                <a:cs typeface="Times New Roman" panose="02020603050405020304" pitchFamily="18" charset="0"/>
              </a:rPr>
              <a:t>domestic waste</a:t>
            </a:r>
          </a:p>
          <a:p>
            <a:pPr lvl="1" algn="l">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Times New Roman" panose="02020603050405020304" pitchFamily="18" charset="0"/>
              </a:rPr>
              <a:t>   sanitary waste (M10 and M9IM)</a:t>
            </a:r>
          </a:p>
          <a:p>
            <a:pPr lvl="1" algn="l">
              <a:buFont typeface="Arial" panose="020B0604020202020204" pitchFamily="34" charset="0"/>
              <a:buChar char="•"/>
            </a:pPr>
            <a:r>
              <a:rPr lang="en-US" sz="1800" dirty="0">
                <a:latin typeface="Verdana" panose="020B0604030504040204" pitchFamily="34" charset="0"/>
                <a:ea typeface="Verdana" panose="020B0604030504040204" pitchFamily="34" charset="0"/>
                <a:cs typeface="Times New Roman" panose="02020603050405020304" pitchFamily="18" charset="0"/>
              </a:rPr>
              <a:t>   </a:t>
            </a:r>
            <a:r>
              <a:rPr lang="en-US" sz="1800" dirty="0">
                <a:latin typeface="Verdana" panose="020B0604030504040204" pitchFamily="34" charset="0"/>
                <a:ea typeface="Verdana" panose="020B0604030504040204" pitchFamily="34" charset="0"/>
              </a:rPr>
              <a:t>contaminated miscellaneous discharges and uncontaminated miscellaneous discharges</a:t>
            </a:r>
          </a:p>
          <a:p>
            <a:pPr lvl="1" algn="l">
              <a:buFont typeface="Arial" panose="020B0604020202020204" pitchFamily="34" charset="0"/>
              <a:buChar char="•"/>
            </a:pPr>
            <a:r>
              <a:rPr lang="en-US" sz="1800" dirty="0">
                <a:latin typeface="Verdana" panose="020B0604030504040204" pitchFamily="34" charset="0"/>
                <a:ea typeface="Verdana" panose="020B0604030504040204" pitchFamily="34" charset="0"/>
                <a:cs typeface="Times New Roman" panose="02020603050405020304" pitchFamily="18" charset="0"/>
              </a:rPr>
              <a:t>   water-based drilling fluids and associated drill cuttings</a:t>
            </a:r>
          </a:p>
          <a:p>
            <a:pPr lvl="1" algn="l">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Times New Roman" panose="02020603050405020304" pitchFamily="18" charset="0"/>
              </a:rPr>
              <a:t>   </a:t>
            </a:r>
            <a:r>
              <a:rPr lang="en-US" sz="1800" dirty="0">
                <a:latin typeface="Verdana" panose="020B0604030504040204" pitchFamily="34" charset="0"/>
                <a:ea typeface="Verdana" panose="020B0604030504040204" pitchFamily="34" charset="0"/>
              </a:rPr>
              <a:t>drill cuttings associated with non-aqueous drilling fluids</a:t>
            </a:r>
          </a:p>
          <a:p>
            <a:pPr lvl="1" algn="l"/>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a:p>
            <a:pPr algn="l">
              <a:buFont typeface="Arial" panose="020B0604020202020204" pitchFamily="34" charset="0"/>
              <a:buChar char="•"/>
            </a:pPr>
            <a:r>
              <a:rPr lang="en-US" b="1" dirty="0">
                <a:latin typeface="Verdana" panose="020B0604030504040204" pitchFamily="34" charset="0"/>
                <a:ea typeface="Verdana" panose="020B0604030504040204" pitchFamily="34" charset="0"/>
                <a:cs typeface="Times New Roman" panose="02020603050405020304" pitchFamily="18" charset="0"/>
              </a:rPr>
              <a:t>  Prohibition of discharge to surface waters</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non-aqueous drilling fluids</a:t>
            </a:r>
          </a:p>
          <a:p>
            <a:pPr marL="800100" lvl="1" indent="-342900" algn="l">
              <a:lnSpc>
                <a:spcPct val="100000"/>
              </a:lnSpc>
              <a:buFont typeface="Arial" panose="020B0604020202020204" pitchFamily="34" charset="0"/>
              <a:buChar char="•"/>
            </a:pPr>
            <a:r>
              <a:rPr lang="en-US" sz="1800" dirty="0">
                <a:latin typeface="Verdana" panose="020B0604030504040204" pitchFamily="34" charset="0"/>
                <a:ea typeface="Verdana" panose="020B0604030504040204" pitchFamily="34" charset="0"/>
              </a:rPr>
              <a:t>produced sand</a:t>
            </a:r>
          </a:p>
          <a:p>
            <a:pPr algn="l"/>
            <a:endParaRPr lang="en-US" b="1"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EB3477F-55FF-8FA4-A4D1-C195F669C6BC}"/>
              </a:ext>
            </a:extLst>
          </p:cNvPr>
          <p:cNvSpPr>
            <a:spLocks noGrp="1"/>
          </p:cNvSpPr>
          <p:nvPr>
            <p:ph type="sldNum" sz="quarter" idx="12"/>
          </p:nvPr>
        </p:nvSpPr>
        <p:spPr/>
        <p:txBody>
          <a:bodyPr/>
          <a:lstStyle/>
          <a:p>
            <a:fld id="{FE96E056-139D-44BA-96DA-C01F9CC74598}" type="slidenum">
              <a:rPr lang="en-US" smtClean="0"/>
              <a:pPr/>
              <a:t>17</a:t>
            </a:fld>
            <a:endParaRPr lang="en-US" dirty="0"/>
          </a:p>
        </p:txBody>
      </p:sp>
      <p:sp>
        <p:nvSpPr>
          <p:cNvPr id="7" name="TextBox 6">
            <a:extLst>
              <a:ext uri="{FF2B5EF4-FFF2-40B4-BE49-F238E27FC236}">
                <a16:creationId xmlns:a16="http://schemas.microsoft.com/office/drawing/2014/main" id="{79D8C70B-8D7F-58D6-48C5-B26D21E76F65}"/>
              </a:ext>
            </a:extLst>
          </p:cNvPr>
          <p:cNvSpPr txBox="1"/>
          <p:nvPr/>
        </p:nvSpPr>
        <p:spPr>
          <a:xfrm>
            <a:off x="5794306" y="5532258"/>
            <a:ext cx="6103716" cy="710451"/>
          </a:xfrm>
          <a:prstGeom prst="rect">
            <a:avLst/>
          </a:prstGeom>
          <a:noFill/>
        </p:spPr>
        <p:txBody>
          <a:bodyPr wrap="square" rtlCol="0">
            <a:spAutoFit/>
          </a:bodyPr>
          <a:lstStyle/>
          <a:p>
            <a:pPr marL="347472" indent="-347472">
              <a:spcBef>
                <a:spcPts val="500"/>
              </a:spcBef>
              <a:buFont typeface="Arial" panose="020B0604020202020204" pitchFamily="34" charset="0"/>
              <a:buChar char="•"/>
            </a:pPr>
            <a:r>
              <a:rPr lang="en-US" dirty="0">
                <a:latin typeface="Verdana" panose="020B0604030504040204" pitchFamily="34" charset="0"/>
                <a:ea typeface="Verdana" panose="020B0604030504040204" pitchFamily="34" charset="0"/>
              </a:rPr>
              <a:t>dewatering effluent</a:t>
            </a:r>
          </a:p>
          <a:p>
            <a:pPr marL="347472" indent="-347472">
              <a:spcBef>
                <a:spcPts val="500"/>
              </a:spcBef>
              <a:buFont typeface="Arial" panose="020B0604020202020204" pitchFamily="34" charset="0"/>
              <a:buChar char="•"/>
            </a:pPr>
            <a:r>
              <a:rPr lang="en-US" dirty="0">
                <a:latin typeface="Verdana" panose="020B0604030504040204" pitchFamily="34" charset="0"/>
                <a:ea typeface="Verdana" panose="020B0604030504040204" pitchFamily="34" charset="0"/>
              </a:rPr>
              <a:t>formation test fluids</a:t>
            </a:r>
          </a:p>
        </p:txBody>
      </p:sp>
    </p:spTree>
    <p:extLst>
      <p:ext uri="{BB962C8B-B14F-4D97-AF65-F5344CB8AC3E}">
        <p14:creationId xmlns:p14="http://schemas.microsoft.com/office/powerpoint/2010/main" val="2553949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A91C7-5A4C-F70C-D936-E93E38D93807}"/>
              </a:ext>
            </a:extLst>
          </p:cNvPr>
          <p:cNvSpPr>
            <a:spLocks noGrp="1"/>
          </p:cNvSpPr>
          <p:nvPr>
            <p:ph type="ctrTitle"/>
          </p:nvPr>
        </p:nvSpPr>
        <p:spPr>
          <a:xfrm>
            <a:off x="486137" y="682705"/>
            <a:ext cx="9631019" cy="936775"/>
          </a:xfrm>
        </p:spPr>
        <p:txBody>
          <a:bodyPr/>
          <a:lstStyle/>
          <a:p>
            <a:r>
              <a:rPr lang="en-US" sz="4400" dirty="0"/>
              <a:t>WQ280000</a:t>
            </a:r>
          </a:p>
        </p:txBody>
      </p:sp>
      <p:sp>
        <p:nvSpPr>
          <p:cNvPr id="3" name="Subtitle 2">
            <a:extLst>
              <a:ext uri="{FF2B5EF4-FFF2-40B4-BE49-F238E27FC236}">
                <a16:creationId xmlns:a16="http://schemas.microsoft.com/office/drawing/2014/main" id="{1B8A7602-C841-F6AB-CCD5-C414AC980895}"/>
              </a:ext>
            </a:extLst>
          </p:cNvPr>
          <p:cNvSpPr>
            <a:spLocks noGrp="1"/>
          </p:cNvSpPr>
          <p:nvPr>
            <p:ph type="subTitle" idx="1"/>
          </p:nvPr>
        </p:nvSpPr>
        <p:spPr>
          <a:xfrm>
            <a:off x="486137" y="1762699"/>
            <a:ext cx="11004456" cy="4314010"/>
          </a:xfrm>
        </p:spPr>
        <p:txBody>
          <a:bodyPr/>
          <a:lstStyle/>
          <a:p>
            <a:pPr algn="l">
              <a:buFont typeface="Arial" panose="020B0604020202020204" pitchFamily="34" charset="0"/>
              <a:buChar char="•"/>
            </a:pPr>
            <a:r>
              <a:rPr lang="en-US" b="0" i="0" dirty="0">
                <a:solidFill>
                  <a:srgbClr val="212529"/>
                </a:solidFill>
                <a:effectLst/>
                <a:latin typeface="Verdana" panose="020B0604030504040204" pitchFamily="34" charset="0"/>
              </a:rPr>
              <a:t>  New state general permit to authorize discharges to Gulf of Mexico</a:t>
            </a:r>
          </a:p>
          <a:p>
            <a:pPr lvl="1" algn="l">
              <a:buFont typeface="Arial" panose="020B0604020202020204" pitchFamily="34" charset="0"/>
              <a:buChar char="•"/>
            </a:pPr>
            <a:r>
              <a:rPr lang="en-US" b="0" i="0" dirty="0">
                <a:solidFill>
                  <a:srgbClr val="212529"/>
                </a:solidFill>
                <a:effectLst/>
                <a:latin typeface="Verdana" panose="020B0604030504040204" pitchFamily="34" charset="0"/>
              </a:rPr>
              <a:t>  Outer Continental Shelf</a:t>
            </a:r>
          </a:p>
          <a:p>
            <a:pPr lvl="1" algn="l">
              <a:buFont typeface="Arial" panose="020B0604020202020204" pitchFamily="34" charset="0"/>
              <a:buChar char="•"/>
            </a:pPr>
            <a:r>
              <a:rPr lang="en-US" b="0" i="0" dirty="0">
                <a:solidFill>
                  <a:srgbClr val="212529"/>
                </a:solidFill>
                <a:effectLst/>
                <a:latin typeface="Verdana" panose="020B0604030504040204" pitchFamily="34" charset="0"/>
              </a:rPr>
              <a:t>  Between 3 miles and 10.2 miles (3 leagues) from shore</a:t>
            </a:r>
          </a:p>
          <a:p>
            <a:pPr lvl="1" algn="l">
              <a:buFont typeface="Arial" panose="020B0604020202020204" pitchFamily="34" charset="0"/>
              <a:buChar char="•"/>
            </a:pPr>
            <a:r>
              <a:rPr lang="en-US" dirty="0">
                <a:solidFill>
                  <a:srgbClr val="212529"/>
                </a:solidFill>
                <a:latin typeface="Verdana" panose="020B0604030504040204" pitchFamily="34" charset="0"/>
              </a:rPr>
              <a:t>  Beyond Segment 2501</a:t>
            </a:r>
            <a:endParaRPr lang="en-US" b="0" i="0" dirty="0">
              <a:solidFill>
                <a:srgbClr val="212529"/>
              </a:solidFill>
              <a:effectLst/>
              <a:latin typeface="Verdana" panose="020B0604030504040204" pitchFamily="34" charset="0"/>
            </a:endParaRPr>
          </a:p>
          <a:p>
            <a:pPr algn="l">
              <a:buFont typeface="Arial" panose="020B0604020202020204" pitchFamily="34" charset="0"/>
              <a:buChar char="•"/>
            </a:pPr>
            <a:r>
              <a:rPr lang="en-US" b="1" i="0" dirty="0">
                <a:solidFill>
                  <a:schemeClr val="accent6">
                    <a:lumMod val="50000"/>
                  </a:schemeClr>
                </a:solidFill>
                <a:effectLst/>
                <a:latin typeface="Verdana" panose="020B0604030504040204" pitchFamily="34" charset="0"/>
              </a:rPr>
              <a:t>  WQ280000 </a:t>
            </a:r>
            <a:r>
              <a:rPr lang="en-US" i="0" u="sng" dirty="0">
                <a:effectLst/>
                <a:latin typeface="Verdana" panose="020B0604030504040204" pitchFamily="34" charset="0"/>
              </a:rPr>
              <a:t>does not replace</a:t>
            </a:r>
            <a:r>
              <a:rPr lang="en-US" i="0" dirty="0">
                <a:effectLst/>
                <a:latin typeface="Verdana" panose="020B0604030504040204" pitchFamily="34" charset="0"/>
              </a:rPr>
              <a:t> </a:t>
            </a:r>
            <a:r>
              <a:rPr lang="en-US" b="0" i="0" dirty="0">
                <a:solidFill>
                  <a:srgbClr val="212529"/>
                </a:solidFill>
                <a:effectLst/>
                <a:latin typeface="Verdana" panose="020B0604030504040204" pitchFamily="34" charset="0"/>
              </a:rPr>
              <a:t>EPA General Permit</a:t>
            </a:r>
          </a:p>
          <a:p>
            <a:pPr lvl="1" algn="l">
              <a:buFont typeface="Arial" panose="020B0604020202020204" pitchFamily="34" charset="0"/>
              <a:buChar char="•"/>
            </a:pPr>
            <a:r>
              <a:rPr lang="en-US" b="0" i="0" dirty="0">
                <a:solidFill>
                  <a:srgbClr val="212529"/>
                </a:solidFill>
                <a:effectLst/>
                <a:latin typeface="Verdana" panose="020B0604030504040204" pitchFamily="34" charset="0"/>
              </a:rPr>
              <a:t> </a:t>
            </a:r>
            <a:r>
              <a:rPr lang="en-US" sz="2400" b="0" i="0" dirty="0">
                <a:solidFill>
                  <a:srgbClr val="212529"/>
                </a:solidFill>
                <a:effectLst/>
                <a:latin typeface="Verdana" panose="020B0604030504040204" pitchFamily="34" charset="0"/>
              </a:rPr>
              <a:t>GMG290000</a:t>
            </a:r>
          </a:p>
          <a:p>
            <a:pPr algn="l">
              <a:buFont typeface="Arial" panose="020B0604020202020204" pitchFamily="34" charset="0"/>
              <a:buChar char="•"/>
            </a:pPr>
            <a:r>
              <a:rPr lang="en-US" b="0" i="0" dirty="0">
                <a:solidFill>
                  <a:srgbClr val="212529"/>
                </a:solidFill>
                <a:effectLst/>
                <a:latin typeface="Verdana" panose="020B0604030504040204" pitchFamily="34" charset="0"/>
              </a:rPr>
              <a:t>  EPA does not delegate NPDES authorization past 3-mile boundary</a:t>
            </a:r>
          </a:p>
          <a:p>
            <a:pPr algn="l">
              <a:buFont typeface="Arial" panose="020B0604020202020204" pitchFamily="34" charset="0"/>
              <a:buChar char="•"/>
            </a:pPr>
            <a:r>
              <a:rPr lang="en-US" b="0" i="0" dirty="0">
                <a:solidFill>
                  <a:srgbClr val="212529"/>
                </a:solidFill>
                <a:effectLst/>
                <a:latin typeface="Verdana" panose="020B0604030504040204" pitchFamily="34" charset="0"/>
              </a:rPr>
              <a:t>  Apply for state </a:t>
            </a:r>
            <a:r>
              <a:rPr lang="en-US" b="1" i="0" dirty="0">
                <a:solidFill>
                  <a:schemeClr val="accent6">
                    <a:lumMod val="50000"/>
                  </a:schemeClr>
                </a:solidFill>
                <a:effectLst/>
                <a:latin typeface="Verdana" panose="020B0604030504040204" pitchFamily="34" charset="0"/>
              </a:rPr>
              <a:t>WQ280000</a:t>
            </a:r>
            <a:r>
              <a:rPr lang="en-US" b="0" i="0" dirty="0">
                <a:solidFill>
                  <a:srgbClr val="212529"/>
                </a:solidFill>
                <a:effectLst/>
                <a:latin typeface="Verdana" panose="020B0604030504040204" pitchFamily="34" charset="0"/>
              </a:rPr>
              <a:t> permit </a:t>
            </a:r>
            <a:r>
              <a:rPr lang="en-US" b="0" i="0" u="sng" dirty="0">
                <a:solidFill>
                  <a:srgbClr val="212529"/>
                </a:solidFill>
                <a:effectLst/>
                <a:latin typeface="Verdana" panose="020B0604030504040204" pitchFamily="34" charset="0"/>
              </a:rPr>
              <a:t>and</a:t>
            </a:r>
            <a:r>
              <a:rPr lang="en-US" b="0" i="0" dirty="0">
                <a:solidFill>
                  <a:srgbClr val="212529"/>
                </a:solidFill>
                <a:effectLst/>
                <a:latin typeface="Verdana" panose="020B0604030504040204" pitchFamily="34" charset="0"/>
              </a:rPr>
              <a:t> maintain federal permit</a:t>
            </a:r>
          </a:p>
          <a:p>
            <a:pPr algn="l">
              <a:buFont typeface="Arial" panose="020B0604020202020204" pitchFamily="34" charset="0"/>
              <a:buChar char="•"/>
            </a:pPr>
            <a:r>
              <a:rPr lang="en-US" dirty="0">
                <a:solidFill>
                  <a:srgbClr val="212529"/>
                </a:solidFill>
                <a:latin typeface="Verdana" panose="020B0604030504040204" pitchFamily="34" charset="0"/>
              </a:rPr>
              <a:t> </a:t>
            </a:r>
            <a:r>
              <a:rPr lang="en-US" b="0" i="0" dirty="0">
                <a:solidFill>
                  <a:srgbClr val="212529"/>
                </a:solidFill>
                <a:latin typeface="Verdana" panose="020B0604030504040204" pitchFamily="34" charset="0"/>
                <a:ea typeface="Verdana" panose="020B0604030504040204" pitchFamily="34" charset="0"/>
                <a:cs typeface="Times New Roman" panose="02020603050405020304" pitchFamily="18" charset="0"/>
              </a:rPr>
              <a:t> </a:t>
            </a:r>
            <a:r>
              <a:rPr lang="en-US" b="1" i="0" dirty="0">
                <a:solidFill>
                  <a:srgbClr val="212529"/>
                </a:solidFill>
                <a:latin typeface="Verdana" panose="020B0604030504040204" pitchFamily="34" charset="0"/>
                <a:ea typeface="Verdana" panose="020B0604030504040204" pitchFamily="34" charset="0"/>
                <a:cs typeface="Times New Roman" panose="02020603050405020304" pitchFamily="18" charset="0"/>
              </a:rPr>
              <a:t>November 29, 2023</a:t>
            </a:r>
          </a:p>
          <a:p>
            <a:pPr lvl="1" algn="l">
              <a:buFont typeface="Arial" panose="020B0604020202020204" pitchFamily="34" charset="0"/>
              <a:buChar char="•"/>
            </a:pPr>
            <a:r>
              <a:rPr lang="en-US" sz="2400" b="0" i="0" dirty="0">
                <a:solidFill>
                  <a:srgbClr val="212529"/>
                </a:solidFill>
                <a:latin typeface="Verdana" panose="020B0604030504040204" pitchFamily="34" charset="0"/>
                <a:ea typeface="Verdana" panose="020B0604030504040204" pitchFamily="34" charset="0"/>
                <a:cs typeface="Times New Roman" panose="02020603050405020304" pitchFamily="18" charset="0"/>
              </a:rPr>
              <a:t>TCEQ Commission Agend</a:t>
            </a:r>
            <a:r>
              <a:rPr lang="en-US" sz="2400" dirty="0">
                <a:solidFill>
                  <a:srgbClr val="212529"/>
                </a:solidFill>
                <a:latin typeface="Verdana" panose="020B0604030504040204" pitchFamily="34" charset="0"/>
                <a:ea typeface="Verdana" panose="020B0604030504040204" pitchFamily="34" charset="0"/>
                <a:cs typeface="Times New Roman" panose="02020603050405020304" pitchFamily="18" charset="0"/>
              </a:rPr>
              <a:t>a Date to consider </a:t>
            </a:r>
            <a:r>
              <a:rPr lang="en-US" sz="2400" b="1"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WQ280000</a:t>
            </a:r>
            <a:endParaRPr lang="en-US" sz="2400" b="0" i="0" dirty="0">
              <a:solidFill>
                <a:srgbClr val="212529"/>
              </a:solidFill>
              <a:effectLst/>
              <a:latin typeface="Verdana" panose="020B0604030504040204" pitchFamily="34" charset="0"/>
            </a:endParaRPr>
          </a:p>
        </p:txBody>
      </p:sp>
      <p:sp>
        <p:nvSpPr>
          <p:cNvPr id="4" name="Slide Number Placeholder 3">
            <a:extLst>
              <a:ext uri="{FF2B5EF4-FFF2-40B4-BE49-F238E27FC236}">
                <a16:creationId xmlns:a16="http://schemas.microsoft.com/office/drawing/2014/main" id="{7F7888DC-EFF1-6EEE-479B-8CECD673B940}"/>
              </a:ext>
            </a:extLst>
          </p:cNvPr>
          <p:cNvSpPr>
            <a:spLocks noGrp="1"/>
          </p:cNvSpPr>
          <p:nvPr>
            <p:ph type="sldNum" sz="quarter" idx="12"/>
          </p:nvPr>
        </p:nvSpPr>
        <p:spPr/>
        <p:txBody>
          <a:bodyPr/>
          <a:lstStyle/>
          <a:p>
            <a:fld id="{FE96E056-139D-44BA-96DA-C01F9CC74598}" type="slidenum">
              <a:rPr lang="en-US" smtClean="0"/>
              <a:pPr/>
              <a:t>18</a:t>
            </a:fld>
            <a:endParaRPr lang="en-US" dirty="0"/>
          </a:p>
        </p:txBody>
      </p:sp>
    </p:spTree>
    <p:extLst>
      <p:ext uri="{BB962C8B-B14F-4D97-AF65-F5344CB8AC3E}">
        <p14:creationId xmlns:p14="http://schemas.microsoft.com/office/powerpoint/2010/main" val="80565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220B-9F9E-EBCD-A4D9-3EC4186FD40C}"/>
              </a:ext>
            </a:extLst>
          </p:cNvPr>
          <p:cNvSpPr>
            <a:spLocks noGrp="1"/>
          </p:cNvSpPr>
          <p:nvPr>
            <p:ph type="title"/>
          </p:nvPr>
        </p:nvSpPr>
        <p:spPr>
          <a:xfrm>
            <a:off x="631045" y="825013"/>
            <a:ext cx="10724343" cy="689464"/>
          </a:xfrm>
        </p:spPr>
        <p:txBody>
          <a:bodyPr>
            <a:normAutofit/>
          </a:bodyPr>
          <a:lstStyle/>
          <a:p>
            <a:r>
              <a:rPr lang="en-US" sz="4100"/>
              <a:t>Hydrostatic Test Discharges</a:t>
            </a:r>
          </a:p>
        </p:txBody>
      </p:sp>
      <p:sp>
        <p:nvSpPr>
          <p:cNvPr id="5" name="Content Placeholder 4">
            <a:extLst>
              <a:ext uri="{FF2B5EF4-FFF2-40B4-BE49-F238E27FC236}">
                <a16:creationId xmlns:a16="http://schemas.microsoft.com/office/drawing/2014/main" id="{24011664-0DE4-0FF4-4ECC-94C4D39D54BF}"/>
              </a:ext>
            </a:extLst>
          </p:cNvPr>
          <p:cNvSpPr>
            <a:spLocks noGrp="1"/>
          </p:cNvSpPr>
          <p:nvPr>
            <p:ph sz="half" idx="2"/>
          </p:nvPr>
        </p:nvSpPr>
        <p:spPr>
          <a:xfrm>
            <a:off x="421181" y="2505076"/>
            <a:ext cx="5576396" cy="3525809"/>
          </a:xfrm>
        </p:spPr>
        <p:txBody>
          <a:bodyPr>
            <a:normAutofit/>
          </a:bodyPr>
          <a:lstStyle/>
          <a:p>
            <a:pPr marL="0" indent="0">
              <a:buNone/>
            </a:pPr>
            <a:r>
              <a:rPr lang="en-US" dirty="0"/>
              <a:t>A method of determining the hydraulic and structural integrity of a vessel by either introducing water into the vessel or submerging the empty vessel in water.</a:t>
            </a:r>
          </a:p>
          <a:p>
            <a:endParaRPr lang="en-US" dirty="0"/>
          </a:p>
        </p:txBody>
      </p:sp>
      <p:pic>
        <p:nvPicPr>
          <p:cNvPr id="6" name="Picture 5">
            <a:extLst>
              <a:ext uri="{FF2B5EF4-FFF2-40B4-BE49-F238E27FC236}">
                <a16:creationId xmlns:a16="http://schemas.microsoft.com/office/drawing/2014/main" id="{89F0AFE6-AB81-9AB8-FBFE-17B46D74ED1A}"/>
              </a:ext>
            </a:extLst>
          </p:cNvPr>
          <p:cNvPicPr>
            <a:picLocks noChangeAspect="1"/>
          </p:cNvPicPr>
          <p:nvPr/>
        </p:nvPicPr>
        <p:blipFill rotWithShape="1">
          <a:blip r:embed="rId3"/>
          <a:srcRect l="2810" r="18194" b="2"/>
          <a:stretch/>
        </p:blipFill>
        <p:spPr>
          <a:xfrm>
            <a:off x="6172201" y="2505076"/>
            <a:ext cx="5598620" cy="3525809"/>
          </a:xfrm>
          <a:prstGeom prst="rect">
            <a:avLst/>
          </a:prstGeom>
          <a:noFill/>
        </p:spPr>
      </p:pic>
      <p:sp>
        <p:nvSpPr>
          <p:cNvPr id="20" name="Footer Placeholder 6">
            <a:extLst>
              <a:ext uri="{FF2B5EF4-FFF2-40B4-BE49-F238E27FC236}">
                <a16:creationId xmlns:a16="http://schemas.microsoft.com/office/drawing/2014/main" id="{DDEF6BB9-9DE4-3E65-520D-63A4FF87F8CC}"/>
              </a:ext>
            </a:extLst>
          </p:cNvPr>
          <p:cNvSpPr>
            <a:spLocks noGrp="1"/>
          </p:cNvSpPr>
          <p:nvPr>
            <p:ph type="ftr" sz="quarter" idx="11"/>
          </p:nvPr>
        </p:nvSpPr>
        <p:spPr>
          <a:xfrm>
            <a:off x="4038600" y="6356352"/>
            <a:ext cx="4114800" cy="365125"/>
          </a:xfrm>
        </p:spPr>
        <p:txBody>
          <a:bodyPr/>
          <a:lstStyle/>
          <a:p>
            <a:endParaRPr lang="en-US" dirty="0"/>
          </a:p>
        </p:txBody>
      </p:sp>
      <p:sp>
        <p:nvSpPr>
          <p:cNvPr id="4" name="Slide Number Placeholder 3" hidden="1">
            <a:extLst>
              <a:ext uri="{FF2B5EF4-FFF2-40B4-BE49-F238E27FC236}">
                <a16:creationId xmlns:a16="http://schemas.microsoft.com/office/drawing/2014/main" id="{14348042-9E90-F453-022C-D1884E2CA0F7}"/>
              </a:ext>
            </a:extLst>
          </p:cNvPr>
          <p:cNvSpPr>
            <a:spLocks noGrp="1"/>
          </p:cNvSpPr>
          <p:nvPr>
            <p:ph type="sldNum" sz="quarter" idx="4294967295"/>
          </p:nvPr>
        </p:nvSpPr>
        <p:spPr>
          <a:xfrm>
            <a:off x="11377613" y="6356350"/>
            <a:ext cx="814387" cy="365125"/>
          </a:xfrm>
          <a:prstGeom prst="rect">
            <a:avLst/>
          </a:prstGeom>
        </p:spPr>
        <p:txBody>
          <a:bodyPr/>
          <a:lstStyle/>
          <a:p>
            <a:pPr>
              <a:spcAft>
                <a:spcPts val="600"/>
              </a:spcAft>
            </a:pPr>
            <a:fld id="{FE96E056-139D-44BA-96DA-C01F9CC74598}" type="slidenum">
              <a:rPr lang="en-US" smtClean="0"/>
              <a:pPr>
                <a:spcAft>
                  <a:spcPts val="600"/>
                </a:spcAft>
              </a:pPr>
              <a:t>19</a:t>
            </a:fld>
            <a:endParaRPr lang="en-US"/>
          </a:p>
        </p:txBody>
      </p:sp>
    </p:spTree>
    <p:extLst>
      <p:ext uri="{BB962C8B-B14F-4D97-AF65-F5344CB8AC3E}">
        <p14:creationId xmlns:p14="http://schemas.microsoft.com/office/powerpoint/2010/main" val="294600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5F08-CEA9-3E44-71F5-24E293250335}"/>
              </a:ext>
            </a:extLst>
          </p:cNvPr>
          <p:cNvSpPr>
            <a:spLocks noGrp="1"/>
          </p:cNvSpPr>
          <p:nvPr>
            <p:ph type="title"/>
          </p:nvPr>
        </p:nvSpPr>
        <p:spPr>
          <a:xfrm>
            <a:off x="631045" y="825013"/>
            <a:ext cx="10724343" cy="689464"/>
          </a:xfrm>
        </p:spPr>
        <p:txBody>
          <a:bodyPr>
            <a:normAutofit fontScale="90000"/>
          </a:bodyPr>
          <a:lstStyle/>
          <a:p>
            <a:pPr algn="ctr"/>
            <a:r>
              <a:rPr lang="en-US" sz="4100" dirty="0"/>
              <a:t>Produced Wastewater Regulatory Authority</a:t>
            </a:r>
          </a:p>
        </p:txBody>
      </p:sp>
      <p:pic>
        <p:nvPicPr>
          <p:cNvPr id="6" name="Picture 5">
            <a:extLst>
              <a:ext uri="{FF2B5EF4-FFF2-40B4-BE49-F238E27FC236}">
                <a16:creationId xmlns:a16="http://schemas.microsoft.com/office/drawing/2014/main" id="{F2899CAB-C47C-BD85-20C7-DA46FE3B5945}"/>
              </a:ext>
            </a:extLst>
          </p:cNvPr>
          <p:cNvPicPr>
            <a:picLocks noChangeAspect="1"/>
          </p:cNvPicPr>
          <p:nvPr/>
        </p:nvPicPr>
        <p:blipFill rotWithShape="1">
          <a:blip r:embed="rId3"/>
          <a:srcRect t="29079" r="-1" b="15496"/>
          <a:stretch/>
        </p:blipFill>
        <p:spPr>
          <a:xfrm>
            <a:off x="838200" y="1825625"/>
            <a:ext cx="5181600" cy="4351338"/>
          </a:xfrm>
          <a:prstGeom prst="rect">
            <a:avLst/>
          </a:prstGeom>
          <a:noFill/>
        </p:spPr>
      </p:pic>
      <p:sp>
        <p:nvSpPr>
          <p:cNvPr id="3" name="Subtitle 2">
            <a:extLst>
              <a:ext uri="{FF2B5EF4-FFF2-40B4-BE49-F238E27FC236}">
                <a16:creationId xmlns:a16="http://schemas.microsoft.com/office/drawing/2014/main" id="{E4597C62-9CE9-5D52-3482-FBE73EB822C1}"/>
              </a:ext>
            </a:extLst>
          </p:cNvPr>
          <p:cNvSpPr>
            <a:spLocks noGrp="1"/>
          </p:cNvSpPr>
          <p:nvPr>
            <p:ph sz="half" idx="2"/>
          </p:nvPr>
        </p:nvSpPr>
        <p:spPr>
          <a:xfrm>
            <a:off x="6172200" y="1825625"/>
            <a:ext cx="5181600" cy="4351338"/>
          </a:xfrm>
        </p:spPr>
        <p:txBody>
          <a:bodyPr>
            <a:normAutofit/>
          </a:bodyPr>
          <a:lstStyle/>
          <a:p>
            <a:pPr marL="342900" indent="-342900">
              <a:buFont typeface="Arial" panose="020B0604020202020204" pitchFamily="34" charset="0"/>
              <a:buChar char="•"/>
            </a:pPr>
            <a:r>
              <a:rPr lang="en-US" dirty="0"/>
              <a:t>Texas Legislation</a:t>
            </a:r>
          </a:p>
          <a:p>
            <a:pPr marL="342900" indent="-342900">
              <a:buFont typeface="Arial" panose="020B0604020202020204" pitchFamily="34" charset="0"/>
              <a:buChar char="•"/>
            </a:pPr>
            <a:r>
              <a:rPr lang="en-US" dirty="0"/>
              <a:t>Regulatory Authority</a:t>
            </a:r>
          </a:p>
          <a:p>
            <a:pPr marL="800100" lvl="1" indent="-342900">
              <a:buFont typeface="Arial" panose="020B0604020202020204" pitchFamily="34" charset="0"/>
              <a:buChar char="•"/>
            </a:pPr>
            <a:r>
              <a:rPr lang="en-US" dirty="0"/>
              <a:t>Railroad Commission of Texas (RRC)</a:t>
            </a:r>
          </a:p>
          <a:p>
            <a:pPr marL="800100" lvl="1" indent="-342900">
              <a:buFont typeface="Arial" panose="020B0604020202020204" pitchFamily="34" charset="0"/>
              <a:buChar char="•"/>
            </a:pPr>
            <a:r>
              <a:rPr lang="en-US" dirty="0"/>
              <a:t>Environmental Protection Agency (EPA)</a:t>
            </a:r>
          </a:p>
          <a:p>
            <a:pPr marL="800100" lvl="1" indent="-342900">
              <a:buFont typeface="Arial" panose="020B0604020202020204" pitchFamily="34" charset="0"/>
              <a:buChar char="•"/>
            </a:pPr>
            <a:r>
              <a:rPr lang="en-US" dirty="0"/>
              <a:t>Texas Commission on Environmental Quality (TCEQ) </a:t>
            </a:r>
          </a:p>
          <a:p>
            <a:pPr marL="342900" indent="-342900">
              <a:buFont typeface="Arial" panose="020B0604020202020204" pitchFamily="34" charset="0"/>
              <a:buChar char="•"/>
            </a:pPr>
            <a:endParaRPr lang="en-US" dirty="0"/>
          </a:p>
        </p:txBody>
      </p:sp>
      <p:sp>
        <p:nvSpPr>
          <p:cNvPr id="4" name="Slide Number Placeholder 3" hidden="1">
            <a:extLst>
              <a:ext uri="{FF2B5EF4-FFF2-40B4-BE49-F238E27FC236}">
                <a16:creationId xmlns:a16="http://schemas.microsoft.com/office/drawing/2014/main" id="{8E352A89-F4CF-1F6D-CD4E-7C84F0F9278D}"/>
              </a:ext>
            </a:extLst>
          </p:cNvPr>
          <p:cNvSpPr>
            <a:spLocks noGrp="1"/>
          </p:cNvSpPr>
          <p:nvPr>
            <p:ph type="sldNum" sz="quarter" idx="4294967295"/>
          </p:nvPr>
        </p:nvSpPr>
        <p:spPr>
          <a:xfrm>
            <a:off x="11238478" y="6356352"/>
            <a:ext cx="813261" cy="365125"/>
          </a:xfrm>
          <a:prstGeom prst="rect">
            <a:avLst/>
          </a:prstGeom>
        </p:spPr>
        <p:txBody>
          <a:bodyPr/>
          <a:lstStyle/>
          <a:p>
            <a:pPr>
              <a:spcAft>
                <a:spcPts val="600"/>
              </a:spcAft>
            </a:pPr>
            <a:fld id="{FE96E056-139D-44BA-96DA-C01F9CC74598}" type="slidenum">
              <a:rPr lang="en-US" smtClean="0"/>
              <a:pPr>
                <a:spcAft>
                  <a:spcPts val="600"/>
                </a:spcAft>
              </a:pPr>
              <a:t>2</a:t>
            </a:fld>
            <a:endParaRPr lang="en-US"/>
          </a:p>
        </p:txBody>
      </p:sp>
    </p:spTree>
    <p:extLst>
      <p:ext uri="{BB962C8B-B14F-4D97-AF65-F5344CB8AC3E}">
        <p14:creationId xmlns:p14="http://schemas.microsoft.com/office/powerpoint/2010/main" val="3659027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A91C7-5A4C-F70C-D936-E93E38D93807}"/>
              </a:ext>
            </a:extLst>
          </p:cNvPr>
          <p:cNvSpPr>
            <a:spLocks noGrp="1"/>
          </p:cNvSpPr>
          <p:nvPr>
            <p:ph type="ctrTitle"/>
          </p:nvPr>
        </p:nvSpPr>
        <p:spPr>
          <a:xfrm>
            <a:off x="1280490" y="777644"/>
            <a:ext cx="9631019" cy="936775"/>
          </a:xfrm>
        </p:spPr>
        <p:txBody>
          <a:bodyPr/>
          <a:lstStyle/>
          <a:p>
            <a:pPr algn="ctr"/>
            <a:r>
              <a:rPr lang="en-US" sz="4400" i="1" dirty="0"/>
              <a:t>Hydrostatic Test Discharges </a:t>
            </a:r>
            <a:r>
              <a:rPr lang="en-US" sz="4400" dirty="0"/>
              <a:t>TXG670000</a:t>
            </a:r>
          </a:p>
        </p:txBody>
      </p:sp>
      <p:sp>
        <p:nvSpPr>
          <p:cNvPr id="3" name="Subtitle 2">
            <a:extLst>
              <a:ext uri="{FF2B5EF4-FFF2-40B4-BE49-F238E27FC236}">
                <a16:creationId xmlns:a16="http://schemas.microsoft.com/office/drawing/2014/main" id="{1B8A7602-C841-F6AB-CCD5-C414AC980895}"/>
              </a:ext>
            </a:extLst>
          </p:cNvPr>
          <p:cNvSpPr>
            <a:spLocks noGrp="1"/>
          </p:cNvSpPr>
          <p:nvPr>
            <p:ph type="subTitle" idx="1"/>
          </p:nvPr>
        </p:nvSpPr>
        <p:spPr>
          <a:xfrm>
            <a:off x="486137" y="1762699"/>
            <a:ext cx="11458936" cy="3849269"/>
          </a:xfrm>
        </p:spPr>
        <p:txBody>
          <a:bodyPr/>
          <a:lstStyle/>
          <a:p>
            <a:pPr marL="347472" indent="-347472" algn="l">
              <a:buFont typeface="Arial" panose="020B0604020202020204" pitchFamily="34" charset="0"/>
              <a:buChar char="•"/>
            </a:pPr>
            <a:r>
              <a:rPr lang="en-US" b="0" i="0" dirty="0">
                <a:solidFill>
                  <a:srgbClr val="212529"/>
                </a:solidFill>
                <a:effectLst/>
                <a:latin typeface="Verdana" panose="020B0604030504040204" pitchFamily="34" charset="0"/>
              </a:rPr>
              <a:t>Available statewide general permit for discharges of hydrostatic test  water </a:t>
            </a:r>
          </a:p>
          <a:p>
            <a:pPr algn="l">
              <a:buFont typeface="Arial" panose="020B0604020202020204" pitchFamily="34" charset="0"/>
              <a:buChar char="•"/>
            </a:pPr>
            <a:r>
              <a:rPr lang="en-US" dirty="0">
                <a:solidFill>
                  <a:srgbClr val="212529"/>
                </a:solidFill>
                <a:latin typeface="Verdana" panose="020B0604030504040204" pitchFamily="34" charset="0"/>
              </a:rPr>
              <a:t>  From crude oil and natural gas operations for </a:t>
            </a:r>
          </a:p>
          <a:p>
            <a:pPr lvl="1" algn="l">
              <a:buFont typeface="Arial" panose="020B0604020202020204" pitchFamily="34" charset="0"/>
              <a:buChar char="•"/>
            </a:pPr>
            <a:r>
              <a:rPr lang="en-US" dirty="0">
                <a:solidFill>
                  <a:srgbClr val="212529"/>
                </a:solidFill>
                <a:latin typeface="Verdana" panose="020B0604030504040204" pitchFamily="34" charset="0"/>
              </a:rPr>
              <a:t>  Exploration</a:t>
            </a:r>
          </a:p>
          <a:p>
            <a:pPr lvl="1" algn="l">
              <a:buFont typeface="Arial" panose="020B0604020202020204" pitchFamily="34" charset="0"/>
              <a:buChar char="•"/>
            </a:pPr>
            <a:r>
              <a:rPr lang="en-US" b="0" i="0" dirty="0">
                <a:solidFill>
                  <a:srgbClr val="212529"/>
                </a:solidFill>
                <a:effectLst/>
                <a:latin typeface="Verdana" panose="020B0604030504040204" pitchFamily="34" charset="0"/>
              </a:rPr>
              <a:t>  Development</a:t>
            </a:r>
          </a:p>
          <a:p>
            <a:pPr lvl="1" algn="l">
              <a:buFont typeface="Arial" panose="020B0604020202020204" pitchFamily="34" charset="0"/>
              <a:buChar char="•"/>
            </a:pPr>
            <a:r>
              <a:rPr lang="en-US" dirty="0">
                <a:solidFill>
                  <a:srgbClr val="212529"/>
                </a:solidFill>
                <a:latin typeface="Verdana" panose="020B0604030504040204" pitchFamily="34" charset="0"/>
              </a:rPr>
              <a:t>  Production</a:t>
            </a:r>
            <a:endParaRPr lang="en-US" b="0" i="0" dirty="0">
              <a:solidFill>
                <a:srgbClr val="212529"/>
              </a:solidFill>
              <a:effectLst/>
              <a:latin typeface="Verdana" panose="020B0604030504040204" pitchFamily="34" charset="0"/>
            </a:endParaRPr>
          </a:p>
          <a:p>
            <a:pPr marL="342900" indent="-342900" algn="l">
              <a:buFont typeface="Arial" panose="020B0604020202020204" pitchFamily="34" charset="0"/>
              <a:buChar char="•"/>
            </a:pPr>
            <a:r>
              <a:rPr lang="en-US" b="1" i="0" dirty="0">
                <a:solidFill>
                  <a:schemeClr val="accent6">
                    <a:lumMod val="50000"/>
                  </a:schemeClr>
                </a:solidFill>
                <a:effectLst/>
                <a:latin typeface="Verdana" panose="020B0604030504040204" pitchFamily="34" charset="0"/>
              </a:rPr>
              <a:t>TXG670000 </a:t>
            </a:r>
            <a:r>
              <a:rPr lang="en-US" i="0" dirty="0">
                <a:effectLst/>
                <a:latin typeface="Verdana" panose="020B0604030504040204" pitchFamily="34" charset="0"/>
              </a:rPr>
              <a:t>issued October 2020</a:t>
            </a:r>
          </a:p>
          <a:p>
            <a:pPr marL="800100" lvl="1" indent="-342900" algn="l">
              <a:buFont typeface="Arial" panose="020B0604020202020204" pitchFamily="34" charset="0"/>
              <a:buChar char="•"/>
            </a:pPr>
            <a:r>
              <a:rPr lang="en-US" dirty="0">
                <a:latin typeface="Verdana" panose="020B0604030504040204" pitchFamily="34" charset="0"/>
              </a:rPr>
              <a:t>Expires April 5, 2025</a:t>
            </a:r>
          </a:p>
          <a:p>
            <a:pPr marL="342900" indent="-342900" algn="l">
              <a:buFont typeface="Arial" panose="020B0604020202020204" pitchFamily="34" charset="0"/>
              <a:buChar char="•"/>
            </a:pPr>
            <a:r>
              <a:rPr lang="en-US" i="0" dirty="0">
                <a:effectLst/>
                <a:latin typeface="Verdana" panose="020B0604030504040204" pitchFamily="34" charset="0"/>
              </a:rPr>
              <a:t>100 </a:t>
            </a:r>
            <a:r>
              <a:rPr lang="en-US" dirty="0">
                <a:latin typeface="Verdana" panose="020B0604030504040204" pitchFamily="34" charset="0"/>
              </a:rPr>
              <a:t>operations active </a:t>
            </a:r>
            <a:r>
              <a:rPr lang="en-US" b="1" dirty="0">
                <a:solidFill>
                  <a:schemeClr val="accent6">
                    <a:lumMod val="50000"/>
                  </a:schemeClr>
                </a:solidFill>
                <a:latin typeface="Verdana" panose="020B0604030504040204" pitchFamily="34" charset="0"/>
              </a:rPr>
              <a:t>TXG670000</a:t>
            </a:r>
            <a:r>
              <a:rPr lang="en-US" dirty="0">
                <a:latin typeface="Verdana" panose="020B0604030504040204" pitchFamily="34" charset="0"/>
              </a:rPr>
              <a:t> permits (October 2023)</a:t>
            </a:r>
          </a:p>
          <a:p>
            <a:pPr marL="342900" indent="-342900" algn="l">
              <a:buFont typeface="Arial" panose="020B0604020202020204" pitchFamily="34" charset="0"/>
              <a:buChar char="•"/>
            </a:pPr>
            <a:r>
              <a:rPr lang="en-US" dirty="0"/>
              <a:t>Prior to transfer of permitting authority to TCEQ, hydrostatic test discharges required individual permit authorizations from both EPA and RRC.</a:t>
            </a:r>
          </a:p>
          <a:p>
            <a:pPr marL="342900" indent="-342900" algn="l">
              <a:buFont typeface="Arial" panose="020B0604020202020204" pitchFamily="34" charset="0"/>
              <a:buChar char="•"/>
            </a:pPr>
            <a:endParaRPr lang="en-US" i="0" dirty="0">
              <a:effectLst/>
              <a:latin typeface="Verdana" panose="020B0604030504040204" pitchFamily="34" charset="0"/>
            </a:endParaRPr>
          </a:p>
        </p:txBody>
      </p:sp>
      <p:sp>
        <p:nvSpPr>
          <p:cNvPr id="4" name="Slide Number Placeholder 3">
            <a:extLst>
              <a:ext uri="{FF2B5EF4-FFF2-40B4-BE49-F238E27FC236}">
                <a16:creationId xmlns:a16="http://schemas.microsoft.com/office/drawing/2014/main" id="{7F7888DC-EFF1-6EEE-479B-8CECD673B940}"/>
              </a:ext>
            </a:extLst>
          </p:cNvPr>
          <p:cNvSpPr>
            <a:spLocks noGrp="1"/>
          </p:cNvSpPr>
          <p:nvPr>
            <p:ph type="sldNum" sz="quarter" idx="12"/>
          </p:nvPr>
        </p:nvSpPr>
        <p:spPr/>
        <p:txBody>
          <a:bodyPr/>
          <a:lstStyle/>
          <a:p>
            <a:fld id="{FE96E056-139D-44BA-96DA-C01F9CC74598}" type="slidenum">
              <a:rPr lang="en-US" smtClean="0"/>
              <a:pPr/>
              <a:t>20</a:t>
            </a:fld>
            <a:endParaRPr lang="en-US" dirty="0"/>
          </a:p>
        </p:txBody>
      </p:sp>
    </p:spTree>
    <p:extLst>
      <p:ext uri="{BB962C8B-B14F-4D97-AF65-F5344CB8AC3E}">
        <p14:creationId xmlns:p14="http://schemas.microsoft.com/office/powerpoint/2010/main" val="1045971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3CEA-F58A-DD27-3088-5F22E15430FF}"/>
              </a:ext>
            </a:extLst>
          </p:cNvPr>
          <p:cNvSpPr>
            <a:spLocks noGrp="1"/>
          </p:cNvSpPr>
          <p:nvPr>
            <p:ph type="ctrTitle"/>
          </p:nvPr>
        </p:nvSpPr>
        <p:spPr>
          <a:xfrm>
            <a:off x="821803" y="775504"/>
            <a:ext cx="10416675" cy="798653"/>
          </a:xfrm>
        </p:spPr>
        <p:txBody>
          <a:bodyPr/>
          <a:lstStyle/>
          <a:p>
            <a:pPr algn="ctr"/>
            <a:r>
              <a:rPr lang="en-US" sz="4000" dirty="0"/>
              <a:t>Stormwater General Permits</a:t>
            </a:r>
          </a:p>
        </p:txBody>
      </p:sp>
      <p:sp>
        <p:nvSpPr>
          <p:cNvPr id="3" name="Subtitle 2">
            <a:extLst>
              <a:ext uri="{FF2B5EF4-FFF2-40B4-BE49-F238E27FC236}">
                <a16:creationId xmlns:a16="http://schemas.microsoft.com/office/drawing/2014/main" id="{D09A3CA6-F5DC-400B-59B2-8F053722A0E4}"/>
              </a:ext>
            </a:extLst>
          </p:cNvPr>
          <p:cNvSpPr>
            <a:spLocks noGrp="1"/>
          </p:cNvSpPr>
          <p:nvPr>
            <p:ph type="subTitle" idx="1"/>
          </p:nvPr>
        </p:nvSpPr>
        <p:spPr>
          <a:xfrm>
            <a:off x="821803" y="1979271"/>
            <a:ext cx="9846197" cy="4103225"/>
          </a:xfrm>
        </p:spPr>
        <p:txBody>
          <a:bodyPr/>
          <a:lstStyle/>
          <a:p>
            <a:r>
              <a:rPr lang="en-US" sz="2400" i="1" dirty="0">
                <a:effectLst/>
                <a:latin typeface="Verdana" panose="020B0604030504040204" pitchFamily="34" charset="0"/>
                <a:ea typeface="Verdana" panose="020B0604030504040204" pitchFamily="34" charset="0"/>
                <a:cs typeface="Times New Roman" panose="02020603050405020304" pitchFamily="18" charset="0"/>
              </a:rPr>
              <a:t>Statewide </a:t>
            </a:r>
            <a:r>
              <a:rPr lang="en-US" i="1" dirty="0">
                <a:latin typeface="Verdana" panose="020B0604030504040204" pitchFamily="34" charset="0"/>
                <a:ea typeface="Verdana" panose="020B0604030504040204" pitchFamily="34" charset="0"/>
                <a:cs typeface="Times New Roman" panose="02020603050405020304" pitchFamily="18" charset="0"/>
              </a:rPr>
              <a:t>TPDES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general permits for stormwater discharges from construction activities and certain industrial activities.</a:t>
            </a:r>
            <a:endParaRPr lang="en-US" i="1" dirty="0">
              <a:latin typeface="Verdana" panose="020B0604030504040204" pitchFamily="34" charset="0"/>
              <a:ea typeface="Verdana" panose="020B0604030504040204" pitchFamily="34" charset="0"/>
              <a:cs typeface="Times New Roman" panose="02020603050405020304" pitchFamily="18" charset="0"/>
            </a:endParaRPr>
          </a:p>
          <a:p>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a:p>
            <a:pPr marL="342900" indent="-342900" algn="l">
              <a:buFont typeface="Arial" panose="020B0604020202020204" pitchFamily="34" charset="0"/>
              <a:buChar char="•"/>
            </a:pPr>
            <a:r>
              <a:rPr lang="en-US" sz="2400" dirty="0">
                <a:solidFill>
                  <a:srgbClr val="0070C0"/>
                </a:solidFill>
                <a:effectLst/>
                <a:latin typeface="Verdana" panose="020B0604030504040204" pitchFamily="34" charset="0"/>
                <a:ea typeface="Verdana" panose="020B0604030504040204" pitchFamily="34" charset="0"/>
                <a:cs typeface="Times New Roman" panose="02020603050405020304" pitchFamily="18" charset="0"/>
              </a:rPr>
              <a:t>Construction General Permit (TXR150000, CGP) </a:t>
            </a:r>
          </a:p>
          <a:p>
            <a:pPr marL="800100" lvl="1" indent="-342900" algn="l">
              <a:buFont typeface="Arial" panose="020B0604020202020204" pitchFamily="34" charset="0"/>
              <a:buChar char="•"/>
            </a:pPr>
            <a:r>
              <a:rPr lang="en-US" dirty="0">
                <a:latin typeface="Verdana" panose="020B0604030504040204" pitchFamily="34" charset="0"/>
                <a:ea typeface="Verdana" panose="020B0604030504040204" pitchFamily="34" charset="0"/>
                <a:cs typeface="Times New Roman" panose="02020603050405020304" pitchFamily="18" charset="0"/>
              </a:rPr>
              <a:t>Amended to expand applicability for non-exempt oil and gas construction activities</a:t>
            </a:r>
          </a:p>
          <a:p>
            <a:pPr marL="800100" lvl="1" indent="-342900" algn="l">
              <a:buFont typeface="Arial" panose="020B0604020202020204" pitchFamily="34" charset="0"/>
              <a:buChar char="•"/>
            </a:pPr>
            <a:endParaRPr lang="en-US" sz="8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l">
              <a:buFont typeface="Arial" panose="020B0604020202020204" pitchFamily="34" charset="0"/>
              <a:buChar char="•"/>
            </a:pPr>
            <a:r>
              <a:rPr lang="en-US" sz="2400" dirty="0">
                <a:solidFill>
                  <a:srgbClr val="0070C0"/>
                </a:solidFill>
                <a:effectLst/>
                <a:latin typeface="Verdana" panose="020B0604030504040204" pitchFamily="34" charset="0"/>
                <a:ea typeface="Verdana" panose="020B0604030504040204" pitchFamily="34" charset="0"/>
                <a:cs typeface="Times New Roman" panose="02020603050405020304" pitchFamily="18" charset="0"/>
              </a:rPr>
              <a:t>Multi-Sector General Permit (TXR050000, MSGP) </a:t>
            </a:r>
          </a:p>
          <a:p>
            <a:pPr marL="800100" lvl="1" indent="-342900" algn="l">
              <a:buFont typeface="Arial" panose="020B0604020202020204" pitchFamily="34" charset="0"/>
              <a:buChar char="•"/>
            </a:pPr>
            <a:r>
              <a:rPr lang="en-US" dirty="0">
                <a:latin typeface="Verdana" panose="020B0604030504040204" pitchFamily="34" charset="0"/>
                <a:ea typeface="Verdana" panose="020B0604030504040204" pitchFamily="34" charset="0"/>
                <a:cs typeface="Times New Roman" panose="02020603050405020304" pitchFamily="18" charset="0"/>
              </a:rPr>
              <a:t>Will be amended (2026) to allow coverage of </a:t>
            </a:r>
            <a:r>
              <a:rPr lang="en-US" sz="2000" dirty="0">
                <a:effectLst/>
                <a:latin typeface="Verdana" panose="020B0604030504040204" pitchFamily="34" charset="0"/>
                <a:ea typeface="Verdana" panose="020B0604030504040204" pitchFamily="34" charset="0"/>
                <a:cs typeface="Times New Roman" panose="02020603050405020304" pitchFamily="18" charset="0"/>
              </a:rPr>
              <a:t>non-exempt oil and gas exploration, production, processing, or treatment operations or transmission facilities</a:t>
            </a:r>
          </a:p>
          <a:p>
            <a:pPr marL="800100" lvl="1" indent="-342900" algn="l">
              <a:buFont typeface="Arial" panose="020B0604020202020204" pitchFamily="34" charset="0"/>
              <a:buChar char="•"/>
            </a:pPr>
            <a:r>
              <a:rPr lang="en-US" dirty="0">
                <a:effectLst/>
                <a:latin typeface="Verdana" panose="020B0604030504040204" pitchFamily="34" charset="0"/>
                <a:ea typeface="Verdana" panose="020B0604030504040204" pitchFamily="34" charset="0"/>
                <a:cs typeface="Times New Roman" panose="02020603050405020304" pitchFamily="18" charset="0"/>
              </a:rPr>
              <a:t>Obtain coverage </a:t>
            </a:r>
            <a:r>
              <a:rPr lang="en-US" sz="2000" dirty="0">
                <a:effectLst/>
                <a:latin typeface="Verdana" panose="020B0604030504040204" pitchFamily="34" charset="0"/>
                <a:ea typeface="Verdana" panose="020B0604030504040204" pitchFamily="34" charset="0"/>
                <a:cs typeface="Times New Roman" panose="02020603050405020304" pitchFamily="18" charset="0"/>
              </a:rPr>
              <a:t>under the federal EPA MSGP </a:t>
            </a:r>
            <a:endParaRPr lang="en-US" dirty="0">
              <a:effectLst/>
              <a:latin typeface="Verdana" panose="020B0604030504040204" pitchFamily="34" charset="0"/>
              <a:ea typeface="Verdana" panose="020B060403050404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894940B-1010-8160-12D8-361B2F1511E6}"/>
              </a:ext>
            </a:extLst>
          </p:cNvPr>
          <p:cNvSpPr>
            <a:spLocks noGrp="1"/>
          </p:cNvSpPr>
          <p:nvPr>
            <p:ph type="sldNum" sz="quarter" idx="12"/>
          </p:nvPr>
        </p:nvSpPr>
        <p:spPr/>
        <p:txBody>
          <a:bodyPr/>
          <a:lstStyle/>
          <a:p>
            <a:fld id="{FE96E056-139D-44BA-96DA-C01F9CC74598}" type="slidenum">
              <a:rPr lang="en-US" smtClean="0"/>
              <a:pPr/>
              <a:t>21</a:t>
            </a:fld>
            <a:endParaRPr lang="en-US" dirty="0"/>
          </a:p>
        </p:txBody>
      </p:sp>
    </p:spTree>
    <p:extLst>
      <p:ext uri="{BB962C8B-B14F-4D97-AF65-F5344CB8AC3E}">
        <p14:creationId xmlns:p14="http://schemas.microsoft.com/office/powerpoint/2010/main" val="3468589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5F08-CEA9-3E44-71F5-24E293250335}"/>
              </a:ext>
            </a:extLst>
          </p:cNvPr>
          <p:cNvSpPr>
            <a:spLocks noGrp="1"/>
          </p:cNvSpPr>
          <p:nvPr>
            <p:ph type="ctrTitle"/>
          </p:nvPr>
        </p:nvSpPr>
        <p:spPr>
          <a:xfrm>
            <a:off x="532015" y="723767"/>
            <a:ext cx="11089178" cy="905527"/>
          </a:xfrm>
        </p:spPr>
        <p:txBody>
          <a:bodyPr/>
          <a:lstStyle/>
          <a:p>
            <a:r>
              <a:rPr lang="en-US" sz="4400" dirty="0"/>
              <a:t>Individual wastewater permits</a:t>
            </a:r>
          </a:p>
        </p:txBody>
      </p:sp>
      <p:sp>
        <p:nvSpPr>
          <p:cNvPr id="3" name="Subtitle 2">
            <a:extLst>
              <a:ext uri="{FF2B5EF4-FFF2-40B4-BE49-F238E27FC236}">
                <a16:creationId xmlns:a16="http://schemas.microsoft.com/office/drawing/2014/main" id="{E4597C62-9CE9-5D52-3482-FBE73EB822C1}"/>
              </a:ext>
            </a:extLst>
          </p:cNvPr>
          <p:cNvSpPr>
            <a:spLocks noGrp="1"/>
          </p:cNvSpPr>
          <p:nvPr>
            <p:ph type="subTitle" idx="1"/>
          </p:nvPr>
        </p:nvSpPr>
        <p:spPr>
          <a:xfrm>
            <a:off x="991518" y="1911927"/>
            <a:ext cx="9676482" cy="3700041"/>
          </a:xfrm>
        </p:spPr>
        <p:txBody>
          <a:bodyPr/>
          <a:lstStyle/>
          <a:p>
            <a:pPr algn="l"/>
            <a:r>
              <a:rPr lang="en-US" dirty="0"/>
              <a:t>When is an individual industrial permit required?</a:t>
            </a:r>
          </a:p>
          <a:p>
            <a:pPr marL="800100" lvl="1" indent="-342900" algn="l">
              <a:buFont typeface="Arial" panose="020B0604020202020204" pitchFamily="34" charset="0"/>
              <a:buChar char="•"/>
            </a:pPr>
            <a:r>
              <a:rPr lang="en-US" dirty="0"/>
              <a:t>Required for facilities that do not meet requirements of a general permit</a:t>
            </a:r>
          </a:p>
          <a:p>
            <a:pPr algn="l"/>
            <a:r>
              <a:rPr lang="en-US" dirty="0"/>
              <a:t>What oil and gas activity may require an individual permit?</a:t>
            </a:r>
          </a:p>
          <a:p>
            <a:pPr marL="800100" lvl="1" indent="-342900" algn="l">
              <a:buFont typeface="Arial" panose="020B0604020202020204" pitchFamily="34" charset="0"/>
              <a:buChar char="•"/>
            </a:pPr>
            <a:r>
              <a:rPr lang="en-US" dirty="0"/>
              <a:t>Oil and gas extraction</a:t>
            </a:r>
          </a:p>
          <a:p>
            <a:pPr marL="800100" lvl="1" indent="-342900" algn="l">
              <a:buFont typeface="Arial" panose="020B0604020202020204" pitchFamily="34" charset="0"/>
              <a:buChar char="•"/>
            </a:pPr>
            <a:r>
              <a:rPr lang="en-US" dirty="0"/>
              <a:t>Natural gas processing plants</a:t>
            </a:r>
          </a:p>
          <a:p>
            <a:pPr marL="800100" lvl="1" indent="-342900" algn="l">
              <a:buFont typeface="Arial" panose="020B0604020202020204" pitchFamily="34" charset="0"/>
              <a:buChar char="•"/>
            </a:pPr>
            <a:r>
              <a:rPr lang="en-US" dirty="0"/>
              <a:t>Stripper wells</a:t>
            </a:r>
          </a:p>
          <a:p>
            <a:pPr algn="l"/>
            <a:r>
              <a:rPr lang="en-US" dirty="0"/>
              <a:t>Updated Industrial TPDES permit application</a:t>
            </a:r>
          </a:p>
          <a:p>
            <a:pPr marL="800100" lvl="1" indent="-342900" algn="l">
              <a:buFont typeface="Arial" panose="020B0604020202020204" pitchFamily="34" charset="0"/>
              <a:buChar char="•"/>
            </a:pPr>
            <a:r>
              <a:rPr lang="en-US" dirty="0"/>
              <a:t>Updated Administrative Report (TCEQ-20893)</a:t>
            </a:r>
          </a:p>
          <a:p>
            <a:pPr marL="800100" lvl="1" indent="-342900" algn="l">
              <a:buFont typeface="Arial" panose="020B0604020202020204" pitchFamily="34" charset="0"/>
              <a:buChar char="•"/>
            </a:pPr>
            <a:r>
              <a:rPr lang="en-US" dirty="0"/>
              <a:t>Updated Technical Report (TCEQ-10055)</a:t>
            </a:r>
          </a:p>
          <a:p>
            <a:pPr marL="1257300" lvl="2" indent="-342900" algn="l">
              <a:buFont typeface="Arial" panose="020B0604020202020204" pitchFamily="34" charset="0"/>
              <a:buChar char="•"/>
            </a:pPr>
            <a:r>
              <a:rPr lang="en-US" dirty="0"/>
              <a:t>Worksheet 12.0 oil and gas exploration, development and production</a:t>
            </a:r>
          </a:p>
          <a:p>
            <a:pPr algn="l"/>
            <a:endParaRPr lang="en-US" dirty="0"/>
          </a:p>
        </p:txBody>
      </p:sp>
      <p:sp>
        <p:nvSpPr>
          <p:cNvPr id="4" name="Slide Number Placeholder 3">
            <a:extLst>
              <a:ext uri="{FF2B5EF4-FFF2-40B4-BE49-F238E27FC236}">
                <a16:creationId xmlns:a16="http://schemas.microsoft.com/office/drawing/2014/main" id="{8E352A89-F4CF-1F6D-CD4E-7C84F0F9278D}"/>
              </a:ext>
            </a:extLst>
          </p:cNvPr>
          <p:cNvSpPr>
            <a:spLocks noGrp="1"/>
          </p:cNvSpPr>
          <p:nvPr>
            <p:ph type="sldNum" sz="quarter" idx="12"/>
          </p:nvPr>
        </p:nvSpPr>
        <p:spPr/>
        <p:txBody>
          <a:bodyPr/>
          <a:lstStyle/>
          <a:p>
            <a:fld id="{FE96E056-139D-44BA-96DA-C01F9CC74598}" type="slidenum">
              <a:rPr lang="en-US" smtClean="0"/>
              <a:pPr/>
              <a:t>22</a:t>
            </a:fld>
            <a:endParaRPr lang="en-US" dirty="0"/>
          </a:p>
        </p:txBody>
      </p:sp>
    </p:spTree>
    <p:extLst>
      <p:ext uri="{BB962C8B-B14F-4D97-AF65-F5344CB8AC3E}">
        <p14:creationId xmlns:p14="http://schemas.microsoft.com/office/powerpoint/2010/main" val="2848944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80FE-6C4A-39C7-73D5-FC2419CB2053}"/>
              </a:ext>
            </a:extLst>
          </p:cNvPr>
          <p:cNvSpPr>
            <a:spLocks noGrp="1"/>
          </p:cNvSpPr>
          <p:nvPr>
            <p:ph type="title"/>
          </p:nvPr>
        </p:nvSpPr>
        <p:spPr/>
        <p:txBody>
          <a:bodyPr/>
          <a:lstStyle/>
          <a:p>
            <a:pPr algn="ctr"/>
            <a:r>
              <a:rPr lang="en-US" dirty="0"/>
              <a:t>Implementation Procedures (IPs)</a:t>
            </a:r>
          </a:p>
        </p:txBody>
      </p:sp>
      <p:sp>
        <p:nvSpPr>
          <p:cNvPr id="3" name="Content Placeholder 2">
            <a:extLst>
              <a:ext uri="{FF2B5EF4-FFF2-40B4-BE49-F238E27FC236}">
                <a16:creationId xmlns:a16="http://schemas.microsoft.com/office/drawing/2014/main" id="{127C1797-9C2C-1836-03CC-14053EDC15DE}"/>
              </a:ext>
            </a:extLst>
          </p:cNvPr>
          <p:cNvSpPr>
            <a:spLocks noGrp="1"/>
          </p:cNvSpPr>
          <p:nvPr>
            <p:ph idx="1"/>
          </p:nvPr>
        </p:nvSpPr>
        <p:spPr>
          <a:xfrm>
            <a:off x="625033" y="1990846"/>
            <a:ext cx="10914925" cy="3920432"/>
          </a:xfrm>
        </p:spPr>
        <p:txBody>
          <a:bodyPr/>
          <a:lstStyle/>
          <a:p>
            <a:pPr marL="0" indent="0" algn="ctr">
              <a:buNone/>
            </a:pPr>
            <a:r>
              <a:rPr lang="en-US" sz="2400" i="1" dirty="0">
                <a:solidFill>
                  <a:srgbClr val="212529"/>
                </a:solidFill>
                <a:effectLst/>
                <a:latin typeface="Verdana" panose="020B0604030504040204" pitchFamily="34" charset="0"/>
              </a:rPr>
              <a:t>Procedures to Implement the Texas Surface Water Quality Standards (Regulatory Guidance, RG-194)</a:t>
            </a:r>
          </a:p>
          <a:p>
            <a:endParaRPr lang="en-US" sz="2400" dirty="0">
              <a:solidFill>
                <a:srgbClr val="212529"/>
              </a:solidFill>
              <a:latin typeface="Verdana" panose="020B0604030504040204" pitchFamily="34" charset="0"/>
            </a:endParaRPr>
          </a:p>
          <a:p>
            <a:r>
              <a:rPr lang="en-US" sz="2400" i="0" dirty="0">
                <a:solidFill>
                  <a:srgbClr val="212529"/>
                </a:solidFill>
                <a:effectLst/>
                <a:latin typeface="Verdana" panose="020B0604030504040204" pitchFamily="34" charset="0"/>
              </a:rPr>
              <a:t>The </a:t>
            </a:r>
            <a:r>
              <a:rPr lang="en-US" sz="2400" i="1" u="none" strike="noStrike" dirty="0">
                <a:effectLst/>
                <a:latin typeface="Verdana" panose="020B0604030504040204" pitchFamily="34" charset="0"/>
                <a:hlinkClick r:id="rId3"/>
              </a:rPr>
              <a:t>Texas Surface Water Quality Standards</a:t>
            </a:r>
            <a:r>
              <a:rPr lang="en-US" sz="2400" i="1" dirty="0">
                <a:solidFill>
                  <a:srgbClr val="212529"/>
                </a:solidFill>
                <a:effectLst/>
                <a:latin typeface="Verdana" panose="020B0604030504040204" pitchFamily="34" charset="0"/>
              </a:rPr>
              <a:t> </a:t>
            </a:r>
            <a:r>
              <a:rPr lang="en-US" sz="2400" i="0" dirty="0">
                <a:solidFill>
                  <a:srgbClr val="212529"/>
                </a:solidFill>
                <a:effectLst/>
                <a:latin typeface="Verdana" panose="020B0604030504040204" pitchFamily="34" charset="0"/>
              </a:rPr>
              <a:t>are implemented when issuing permits for wastewater discharges to surface waters of the state. </a:t>
            </a:r>
          </a:p>
          <a:p>
            <a:r>
              <a:rPr lang="en-US" sz="2400" dirty="0">
                <a:solidFill>
                  <a:srgbClr val="212529"/>
                </a:solidFill>
                <a:latin typeface="Verdana" panose="020B0604030504040204" pitchFamily="34" charset="0"/>
              </a:rPr>
              <a:t>Surface water quality assessment and impairment status are considered, as provided in the </a:t>
            </a:r>
            <a:r>
              <a:rPr lang="en-US" sz="2400" i="1" u="sng" dirty="0">
                <a:solidFill>
                  <a:srgbClr val="0070C0"/>
                </a:solidFill>
                <a:latin typeface="Verdana" panose="020B0604030504040204" pitchFamily="34" charset="0"/>
              </a:rPr>
              <a:t>Texas Integrated Report</a:t>
            </a:r>
            <a:r>
              <a:rPr lang="en-US" sz="2400" dirty="0">
                <a:latin typeface="Verdana" panose="020B0604030504040204" pitchFamily="34" charset="0"/>
              </a:rPr>
              <a:t>.</a:t>
            </a:r>
            <a:endParaRPr lang="en-US" sz="2400" dirty="0"/>
          </a:p>
        </p:txBody>
      </p:sp>
    </p:spTree>
    <p:extLst>
      <p:ext uri="{BB962C8B-B14F-4D97-AF65-F5344CB8AC3E}">
        <p14:creationId xmlns:p14="http://schemas.microsoft.com/office/powerpoint/2010/main" val="1379266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03DE-B500-F8A9-D176-76B3C421C88A}"/>
              </a:ext>
            </a:extLst>
          </p:cNvPr>
          <p:cNvSpPr>
            <a:spLocks noGrp="1"/>
          </p:cNvSpPr>
          <p:nvPr>
            <p:ph type="ctrTitle"/>
          </p:nvPr>
        </p:nvSpPr>
        <p:spPr>
          <a:xfrm>
            <a:off x="1037864" y="651542"/>
            <a:ext cx="9144000" cy="1188979"/>
          </a:xfrm>
        </p:spPr>
        <p:txBody>
          <a:bodyPr/>
          <a:lstStyle/>
          <a:p>
            <a:r>
              <a:rPr lang="en-US" sz="4000" dirty="0"/>
              <a:t>Effluent Limitations</a:t>
            </a:r>
          </a:p>
        </p:txBody>
      </p:sp>
      <p:sp>
        <p:nvSpPr>
          <p:cNvPr id="3" name="Subtitle 2">
            <a:extLst>
              <a:ext uri="{FF2B5EF4-FFF2-40B4-BE49-F238E27FC236}">
                <a16:creationId xmlns:a16="http://schemas.microsoft.com/office/drawing/2014/main" id="{CEB2A0B7-A0D4-E0A7-C39A-05B2F6EFB8D3}"/>
              </a:ext>
            </a:extLst>
          </p:cNvPr>
          <p:cNvSpPr>
            <a:spLocks noGrp="1"/>
          </p:cNvSpPr>
          <p:nvPr>
            <p:ph type="subTitle" idx="1"/>
          </p:nvPr>
        </p:nvSpPr>
        <p:spPr>
          <a:xfrm>
            <a:off x="787078" y="2013995"/>
            <a:ext cx="9880922" cy="3597973"/>
          </a:xfrm>
        </p:spPr>
        <p:txBody>
          <a:bodyPr/>
          <a:lstStyle/>
          <a:p>
            <a:pPr marL="342900" indent="-342900" algn="l">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Water quality-based effluent limitations are based on the volume of produced water discharge and unique characteristics of the receiving stream (classified segment).</a:t>
            </a:r>
            <a:endParaRPr lang="en-US" dirty="0">
              <a:latin typeface="+mj-lt"/>
            </a:endParaRPr>
          </a:p>
          <a:p>
            <a:pPr marL="342900" indent="-342900" algn="l">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Technology-based effluent limitations in 40 CFR Part 435, Subpart E daily maximum oil and grease concentration of 35 mg/L</a:t>
            </a:r>
            <a:endParaRPr lang="en-US" dirty="0">
              <a:latin typeface="+mj-lt"/>
            </a:endParaRPr>
          </a:p>
          <a:p>
            <a:endParaRPr lang="en-US" dirty="0"/>
          </a:p>
        </p:txBody>
      </p:sp>
      <p:sp>
        <p:nvSpPr>
          <p:cNvPr id="4" name="Slide Number Placeholder 3">
            <a:extLst>
              <a:ext uri="{FF2B5EF4-FFF2-40B4-BE49-F238E27FC236}">
                <a16:creationId xmlns:a16="http://schemas.microsoft.com/office/drawing/2014/main" id="{F17A19B7-0AA0-664B-28D5-AE8D0C77B8C6}"/>
              </a:ext>
            </a:extLst>
          </p:cNvPr>
          <p:cNvSpPr>
            <a:spLocks noGrp="1"/>
          </p:cNvSpPr>
          <p:nvPr>
            <p:ph type="sldNum" sz="quarter" idx="12"/>
          </p:nvPr>
        </p:nvSpPr>
        <p:spPr/>
        <p:txBody>
          <a:bodyPr/>
          <a:lstStyle/>
          <a:p>
            <a:fld id="{FE96E056-139D-44BA-96DA-C01F9CC74598}" type="slidenum">
              <a:rPr lang="en-US" smtClean="0"/>
              <a:pPr/>
              <a:t>24</a:t>
            </a:fld>
            <a:endParaRPr lang="en-US" dirty="0"/>
          </a:p>
        </p:txBody>
      </p:sp>
    </p:spTree>
    <p:extLst>
      <p:ext uri="{BB962C8B-B14F-4D97-AF65-F5344CB8AC3E}">
        <p14:creationId xmlns:p14="http://schemas.microsoft.com/office/powerpoint/2010/main" val="4160367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62E2-49D2-9BF7-AA36-A560A0241976}"/>
              </a:ext>
            </a:extLst>
          </p:cNvPr>
          <p:cNvSpPr>
            <a:spLocks noGrp="1"/>
          </p:cNvSpPr>
          <p:nvPr>
            <p:ph type="title"/>
          </p:nvPr>
        </p:nvSpPr>
        <p:spPr/>
        <p:txBody>
          <a:bodyPr/>
          <a:lstStyle/>
          <a:p>
            <a:r>
              <a:rPr lang="en-US" dirty="0"/>
              <a:t>West of the 98</a:t>
            </a:r>
            <a:r>
              <a:rPr lang="en-US" baseline="30000" dirty="0"/>
              <a:t>th</a:t>
            </a:r>
            <a:r>
              <a:rPr lang="en-US" dirty="0"/>
              <a:t> Meridian</a:t>
            </a:r>
          </a:p>
        </p:txBody>
      </p:sp>
      <p:pic>
        <p:nvPicPr>
          <p:cNvPr id="10" name="Content Placeholder 9">
            <a:extLst>
              <a:ext uri="{FF2B5EF4-FFF2-40B4-BE49-F238E27FC236}">
                <a16:creationId xmlns:a16="http://schemas.microsoft.com/office/drawing/2014/main" id="{FEC90794-51DD-19AB-B5A8-39419515773A}"/>
              </a:ext>
            </a:extLst>
          </p:cNvPr>
          <p:cNvPicPr>
            <a:picLocks noGrp="1" noChangeAspect="1"/>
          </p:cNvPicPr>
          <p:nvPr>
            <p:ph sz="half" idx="2"/>
          </p:nvPr>
        </p:nvPicPr>
        <p:blipFill>
          <a:blip r:embed="rId3"/>
          <a:stretch>
            <a:fillRect/>
          </a:stretch>
        </p:blipFill>
        <p:spPr>
          <a:xfrm>
            <a:off x="366290" y="1839944"/>
            <a:ext cx="4906925" cy="4190969"/>
          </a:xfrm>
          <a:prstGeom prst="rect">
            <a:avLst/>
          </a:prstGeom>
        </p:spPr>
      </p:pic>
      <p:sp>
        <p:nvSpPr>
          <p:cNvPr id="9" name="Content Placeholder 8">
            <a:extLst>
              <a:ext uri="{FF2B5EF4-FFF2-40B4-BE49-F238E27FC236}">
                <a16:creationId xmlns:a16="http://schemas.microsoft.com/office/drawing/2014/main" id="{B619A1DA-B2D9-965B-B24E-E6F11A31F12F}"/>
              </a:ext>
            </a:extLst>
          </p:cNvPr>
          <p:cNvSpPr>
            <a:spLocks noGrp="1"/>
          </p:cNvSpPr>
          <p:nvPr>
            <p:ph sz="quarter" idx="4"/>
          </p:nvPr>
        </p:nvSpPr>
        <p:spPr>
          <a:xfrm>
            <a:off x="5574535" y="1839916"/>
            <a:ext cx="6196286" cy="4190969"/>
          </a:xfrm>
        </p:spPr>
        <p:txBody>
          <a:bodyPr/>
          <a:lstStyle/>
          <a:p>
            <a:pPr marL="0" indent="0">
              <a:buNone/>
            </a:pPr>
            <a:r>
              <a:rPr lang="en-US" dirty="0"/>
              <a:t>An individual permit is needed west of the 98</a:t>
            </a:r>
            <a:r>
              <a:rPr lang="en-US" baseline="30000" dirty="0"/>
              <a:t>th</a:t>
            </a:r>
            <a:r>
              <a:rPr lang="en-US" dirty="0"/>
              <a:t> Meridian for many oil and gas activities.</a:t>
            </a:r>
          </a:p>
          <a:p>
            <a:pPr marL="0" indent="0">
              <a:buNone/>
            </a:pPr>
            <a:endParaRPr lang="en-US" dirty="0"/>
          </a:p>
          <a:p>
            <a:pPr marL="0" indent="0">
              <a:buNone/>
            </a:pPr>
            <a:r>
              <a:rPr lang="en-US" sz="2800" kern="1200" dirty="0">
                <a:solidFill>
                  <a:schemeClr val="dk1"/>
                </a:solidFill>
                <a:effectLst/>
                <a:latin typeface="+mn-lt"/>
                <a:ea typeface="+mn-ea"/>
                <a:cs typeface="+mn-cs"/>
              </a:rPr>
              <a:t>Produced wastewater discharge </a:t>
            </a:r>
            <a:r>
              <a:rPr lang="en-US" sz="2800" b="1" kern="1200" dirty="0">
                <a:solidFill>
                  <a:srgbClr val="FF0000"/>
                </a:solidFill>
                <a:effectLst/>
                <a:latin typeface="+mn-lt"/>
                <a:ea typeface="+mn-ea"/>
                <a:cs typeface="+mn-cs"/>
              </a:rPr>
              <a:t>prohibited</a:t>
            </a:r>
            <a:r>
              <a:rPr lang="en-US" sz="2800" kern="1200" dirty="0">
                <a:solidFill>
                  <a:schemeClr val="dk1"/>
                </a:solidFill>
                <a:effectLst/>
                <a:latin typeface="+mn-lt"/>
                <a:ea typeface="+mn-ea"/>
                <a:cs typeface="+mn-cs"/>
              </a:rPr>
              <a:t> except if put to beneficial use for agriculture or wildlife purposes.</a:t>
            </a:r>
            <a:endParaRPr lang="en-US" sz="2000" kern="1200" dirty="0">
              <a:solidFill>
                <a:schemeClr val="dk1"/>
              </a:solidFill>
              <a:effectLst/>
              <a:latin typeface="+mn-lt"/>
              <a:ea typeface="+mn-ea"/>
              <a:cs typeface="+mn-cs"/>
            </a:endParaRPr>
          </a:p>
          <a:p>
            <a:pPr marL="0" indent="0">
              <a:buNone/>
            </a:pPr>
            <a:endParaRPr lang="en-US" dirty="0"/>
          </a:p>
        </p:txBody>
      </p:sp>
    </p:spTree>
    <p:extLst>
      <p:ext uri="{BB962C8B-B14F-4D97-AF65-F5344CB8AC3E}">
        <p14:creationId xmlns:p14="http://schemas.microsoft.com/office/powerpoint/2010/main" val="144352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9DDB-CB3F-8E78-6FCC-C8005D57969B}"/>
              </a:ext>
            </a:extLst>
          </p:cNvPr>
          <p:cNvSpPr>
            <a:spLocks noGrp="1"/>
          </p:cNvSpPr>
          <p:nvPr>
            <p:ph type="ctrTitle"/>
          </p:nvPr>
        </p:nvSpPr>
        <p:spPr>
          <a:xfrm>
            <a:off x="1524000" y="740781"/>
            <a:ext cx="9144000" cy="1122744"/>
          </a:xfrm>
        </p:spPr>
        <p:txBody>
          <a:bodyPr/>
          <a:lstStyle/>
          <a:p>
            <a:pPr algn="ctr"/>
            <a:r>
              <a:rPr lang="en-US" sz="4000" dirty="0"/>
              <a:t>Produced Wastewater</a:t>
            </a:r>
            <a:br>
              <a:rPr lang="en-US" sz="4000" dirty="0"/>
            </a:br>
            <a:r>
              <a:rPr lang="en-US" sz="2800" i="1" dirty="0">
                <a:solidFill>
                  <a:schemeClr val="tx1"/>
                </a:solidFill>
              </a:rPr>
              <a:t>West vs East</a:t>
            </a:r>
          </a:p>
        </p:txBody>
      </p:sp>
      <p:sp>
        <p:nvSpPr>
          <p:cNvPr id="3" name="Subtitle 2">
            <a:extLst>
              <a:ext uri="{FF2B5EF4-FFF2-40B4-BE49-F238E27FC236}">
                <a16:creationId xmlns:a16="http://schemas.microsoft.com/office/drawing/2014/main" id="{A5DC0525-55BA-14FE-5DF1-C101C09D577C}"/>
              </a:ext>
            </a:extLst>
          </p:cNvPr>
          <p:cNvSpPr>
            <a:spLocks noGrp="1"/>
          </p:cNvSpPr>
          <p:nvPr>
            <p:ph type="subTitle" idx="1"/>
          </p:nvPr>
        </p:nvSpPr>
        <p:spPr>
          <a:xfrm>
            <a:off x="1524000" y="4915319"/>
            <a:ext cx="9144000" cy="1201900"/>
          </a:xfrm>
        </p:spPr>
        <p:txBody>
          <a:bodyPr/>
          <a:lstStyle/>
          <a:p>
            <a:r>
              <a:rPr lang="en-US" sz="1800" i="1" dirty="0">
                <a:effectLst/>
                <a:latin typeface="Calibri" panose="020F0502020204030204" pitchFamily="34" charset="0"/>
                <a:ea typeface="Calibri" panose="020F0502020204030204" pitchFamily="34" charset="0"/>
                <a:cs typeface="Times New Roman" panose="02020603050405020304" pitchFamily="18" charset="0"/>
              </a:rPr>
              <a:t>Federal regulations limit discharges of produced water from oil and gas extraction operations based on location. Federal regulations also prohibit moving effluent generated in one area to another area for discharge under less stringent requirements.</a:t>
            </a:r>
            <a:endParaRPr lang="en-US" sz="1800" i="1" dirty="0">
              <a:effectLst/>
              <a:latin typeface="Lucida Bright" panose="02040602050505020304" pitchFamily="18" charset="0"/>
              <a:ea typeface="Calibri" panose="020F0502020204030204" pitchFamily="34" charset="0"/>
              <a:cs typeface="Times New Roman" panose="02020603050405020304" pitchFamily="18" charset="0"/>
            </a:endParaRPr>
          </a:p>
          <a:p>
            <a:endParaRPr lang="en-US" sz="1800" dirty="0"/>
          </a:p>
        </p:txBody>
      </p:sp>
      <p:sp>
        <p:nvSpPr>
          <p:cNvPr id="4" name="Slide Number Placeholder 3">
            <a:extLst>
              <a:ext uri="{FF2B5EF4-FFF2-40B4-BE49-F238E27FC236}">
                <a16:creationId xmlns:a16="http://schemas.microsoft.com/office/drawing/2014/main" id="{68C704AB-0C0A-0C83-C893-BDB518AE2127}"/>
              </a:ext>
            </a:extLst>
          </p:cNvPr>
          <p:cNvSpPr>
            <a:spLocks noGrp="1"/>
          </p:cNvSpPr>
          <p:nvPr>
            <p:ph type="sldNum" sz="quarter" idx="12"/>
          </p:nvPr>
        </p:nvSpPr>
        <p:spPr/>
        <p:txBody>
          <a:bodyPr/>
          <a:lstStyle/>
          <a:p>
            <a:fld id="{FE96E056-139D-44BA-96DA-C01F9CC74598}" type="slidenum">
              <a:rPr lang="en-US" smtClean="0"/>
              <a:pPr/>
              <a:t>26</a:t>
            </a:fld>
            <a:endParaRPr lang="en-US" dirty="0"/>
          </a:p>
        </p:txBody>
      </p:sp>
      <p:graphicFrame>
        <p:nvGraphicFramePr>
          <p:cNvPr id="6" name="Table 6">
            <a:extLst>
              <a:ext uri="{FF2B5EF4-FFF2-40B4-BE49-F238E27FC236}">
                <a16:creationId xmlns:a16="http://schemas.microsoft.com/office/drawing/2014/main" id="{75CE8A48-94BC-8FA8-80A3-573FFF13AAE1}"/>
              </a:ext>
            </a:extLst>
          </p:cNvPr>
          <p:cNvGraphicFramePr>
            <a:graphicFrameLocks noGrp="1"/>
          </p:cNvGraphicFramePr>
          <p:nvPr>
            <p:extLst>
              <p:ext uri="{D42A27DB-BD31-4B8C-83A1-F6EECF244321}">
                <p14:modId xmlns:p14="http://schemas.microsoft.com/office/powerpoint/2010/main" val="3993023963"/>
              </p:ext>
            </p:extLst>
          </p:nvPr>
        </p:nvGraphicFramePr>
        <p:xfrm>
          <a:off x="983848" y="2053382"/>
          <a:ext cx="10069975" cy="2550160"/>
        </p:xfrm>
        <a:graphic>
          <a:graphicData uri="http://schemas.openxmlformats.org/drawingml/2006/table">
            <a:tbl>
              <a:tblPr firstRow="1" bandRow="1">
                <a:tableStyleId>{5C22544A-7EE6-4342-B048-85BDC9FD1C3A}</a:tableStyleId>
              </a:tblPr>
              <a:tblGrid>
                <a:gridCol w="3576577">
                  <a:extLst>
                    <a:ext uri="{9D8B030D-6E8A-4147-A177-3AD203B41FA5}">
                      <a16:colId xmlns:a16="http://schemas.microsoft.com/office/drawing/2014/main" val="2502903538"/>
                    </a:ext>
                  </a:extLst>
                </a:gridCol>
                <a:gridCol w="6493398">
                  <a:extLst>
                    <a:ext uri="{9D8B030D-6E8A-4147-A177-3AD203B41FA5}">
                      <a16:colId xmlns:a16="http://schemas.microsoft.com/office/drawing/2014/main" val="847900453"/>
                    </a:ext>
                  </a:extLst>
                </a:gridCol>
              </a:tblGrid>
              <a:tr h="370840">
                <a:tc>
                  <a:txBody>
                    <a:bodyPr/>
                    <a:lstStyle/>
                    <a:p>
                      <a:pPr algn="ctr"/>
                      <a:r>
                        <a:rPr lang="en-US" sz="2000" dirty="0"/>
                        <a:t>West of  98</a:t>
                      </a:r>
                      <a:r>
                        <a:rPr lang="en-US" sz="2000" baseline="30000" dirty="0"/>
                        <a:t>th</a:t>
                      </a:r>
                      <a:r>
                        <a:rPr lang="en-US" sz="2000" dirty="0"/>
                        <a:t> Meridian</a:t>
                      </a:r>
                    </a:p>
                    <a:p>
                      <a:pPr algn="ctr"/>
                      <a:endParaRPr lang="en-US" sz="2000" dirty="0"/>
                    </a:p>
                  </a:txBody>
                  <a:tcPr/>
                </a:tc>
                <a:tc>
                  <a:txBody>
                    <a:bodyPr/>
                    <a:lstStyle/>
                    <a:p>
                      <a:pPr algn="ctr"/>
                      <a:r>
                        <a:rPr lang="en-US" sz="2000" dirty="0"/>
                        <a:t>East of 98</a:t>
                      </a:r>
                      <a:r>
                        <a:rPr lang="en-US" sz="2000" baseline="30000" dirty="0"/>
                        <a:t>th</a:t>
                      </a:r>
                      <a:r>
                        <a:rPr lang="en-US" sz="2000" dirty="0"/>
                        <a:t> Meridian</a:t>
                      </a:r>
                    </a:p>
                  </a:txBody>
                  <a:tcPr/>
                </a:tc>
                <a:extLst>
                  <a:ext uri="{0D108BD9-81ED-4DB2-BD59-A6C34878D82A}">
                    <a16:rowId xmlns:a16="http://schemas.microsoft.com/office/drawing/2014/main" val="382233539"/>
                  </a:ext>
                </a:extLst>
              </a:tr>
              <a:tr h="0">
                <a:tc rowSpan="5">
                  <a:txBody>
                    <a:bodyPr/>
                    <a:lstStyle/>
                    <a:p>
                      <a:pPr marL="173038" lvl="2" indent="0">
                        <a:buFont typeface="Arial" panose="020B0604020202020204" pitchFamily="34" charset="0"/>
                        <a:buNone/>
                      </a:pPr>
                      <a:r>
                        <a:rPr lang="en-US" sz="1800" kern="1200" dirty="0">
                          <a:solidFill>
                            <a:schemeClr val="dk1"/>
                          </a:solidFill>
                          <a:effectLst/>
                          <a:latin typeface="+mn-lt"/>
                          <a:ea typeface="+mn-ea"/>
                          <a:cs typeface="+mn-cs"/>
                        </a:rPr>
                        <a:t>Discharge </a:t>
                      </a:r>
                      <a:r>
                        <a:rPr lang="en-US" sz="1800" b="1" kern="1200" dirty="0">
                          <a:solidFill>
                            <a:srgbClr val="FF0000"/>
                          </a:solidFill>
                          <a:effectLst/>
                          <a:latin typeface="+mn-lt"/>
                          <a:ea typeface="+mn-ea"/>
                          <a:cs typeface="+mn-cs"/>
                        </a:rPr>
                        <a:t>prohibited</a:t>
                      </a:r>
                      <a:r>
                        <a:rPr lang="en-US" sz="1800" kern="1200" dirty="0">
                          <a:solidFill>
                            <a:schemeClr val="dk1"/>
                          </a:solidFill>
                          <a:effectLst/>
                          <a:latin typeface="+mn-lt"/>
                          <a:ea typeface="+mn-ea"/>
                          <a:cs typeface="+mn-cs"/>
                        </a:rPr>
                        <a:t> except if put to beneficial use for agriculture or wildlife purposes.</a:t>
                      </a:r>
                      <a:endParaRPr lang="en-US" sz="1400" kern="1200" dirty="0">
                        <a:solidFill>
                          <a:schemeClr val="dk1"/>
                        </a:solidFill>
                        <a:effectLst/>
                        <a:latin typeface="+mn-lt"/>
                        <a:ea typeface="+mn-ea"/>
                        <a:cs typeface="+mn-cs"/>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Discharge </a:t>
                      </a:r>
                      <a:r>
                        <a:rPr lang="en-US" sz="1800" b="1" kern="1200" dirty="0">
                          <a:solidFill>
                            <a:schemeClr val="accent6">
                              <a:lumMod val="75000"/>
                            </a:schemeClr>
                          </a:solidFill>
                          <a:effectLst/>
                          <a:latin typeface="+mn-lt"/>
                          <a:ea typeface="+mn-ea"/>
                          <a:cs typeface="+mn-cs"/>
                        </a:rPr>
                        <a:t>allowed</a:t>
                      </a:r>
                      <a:r>
                        <a:rPr lang="en-US" sz="1800" kern="1200" dirty="0">
                          <a:solidFill>
                            <a:schemeClr val="dk1"/>
                          </a:solidFill>
                          <a:effectLst/>
                          <a:latin typeface="+mn-lt"/>
                          <a:ea typeface="+mn-ea"/>
                          <a:cs typeface="+mn-cs"/>
                        </a:rPr>
                        <a:t> in individual permit.</a:t>
                      </a:r>
                    </a:p>
                  </a:txBody>
                  <a:tcPr/>
                </a:tc>
                <a:extLst>
                  <a:ext uri="{0D108BD9-81ED-4DB2-BD59-A6C34878D82A}">
                    <a16:rowId xmlns:a16="http://schemas.microsoft.com/office/drawing/2014/main" val="2236190552"/>
                  </a:ext>
                </a:extLst>
              </a:tr>
              <a:tr h="3708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Discharge </a:t>
                      </a:r>
                      <a:r>
                        <a:rPr lang="en-US" sz="1800" b="1" kern="1200" dirty="0">
                          <a:solidFill>
                            <a:srgbClr val="FF0000"/>
                          </a:solidFill>
                          <a:effectLst/>
                          <a:latin typeface="+mn-lt"/>
                          <a:ea typeface="+mn-ea"/>
                          <a:cs typeface="+mn-cs"/>
                        </a:rPr>
                        <a:t>prohibited</a:t>
                      </a:r>
                      <a:r>
                        <a:rPr lang="en-US" sz="1800" kern="1200" dirty="0">
                          <a:solidFill>
                            <a:schemeClr val="dk1"/>
                          </a:solidFill>
                          <a:effectLst/>
                          <a:latin typeface="+mn-lt"/>
                          <a:ea typeface="+mn-ea"/>
                          <a:cs typeface="+mn-cs"/>
                        </a:rPr>
                        <a:t> from coastal facilities.</a:t>
                      </a:r>
                      <a:endParaRPr lang="en-US" sz="1400" kern="1200" dirty="0">
                        <a:solidFill>
                          <a:schemeClr val="dk1"/>
                        </a:solidFill>
                        <a:effectLst/>
                        <a:latin typeface="+mn-lt"/>
                        <a:ea typeface="+mn-ea"/>
                        <a:cs typeface="+mn-cs"/>
                      </a:endParaRPr>
                    </a:p>
                  </a:txBody>
                  <a:tcPr/>
                </a:tc>
                <a:extLst>
                  <a:ext uri="{0D108BD9-81ED-4DB2-BD59-A6C34878D82A}">
                    <a16:rowId xmlns:a16="http://schemas.microsoft.com/office/drawing/2014/main" val="2745678359"/>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Discharge </a:t>
                      </a:r>
                      <a:r>
                        <a:rPr lang="en-US" sz="1800" b="1" kern="1200" dirty="0">
                          <a:solidFill>
                            <a:schemeClr val="accent6">
                              <a:lumMod val="75000"/>
                            </a:schemeClr>
                          </a:solidFill>
                          <a:effectLst/>
                          <a:latin typeface="+mn-lt"/>
                          <a:ea typeface="+mn-ea"/>
                          <a:cs typeface="+mn-cs"/>
                        </a:rPr>
                        <a:t>allowed</a:t>
                      </a:r>
                      <a:r>
                        <a:rPr lang="en-US" sz="1800" b="0" kern="1200" dirty="0">
                          <a:solidFill>
                            <a:schemeClr val="tx1"/>
                          </a:solidFill>
                          <a:effectLst/>
                          <a:latin typeface="+mn-lt"/>
                          <a:ea typeface="+mn-ea"/>
                          <a:cs typeface="+mn-cs"/>
                        </a:rPr>
                        <a:t> from stripper wells facilities.</a:t>
                      </a:r>
                      <a:endParaRPr lang="en-US" b="0" dirty="0">
                        <a:solidFill>
                          <a:schemeClr val="tx1"/>
                        </a:solidFill>
                      </a:endParaRPr>
                    </a:p>
                  </a:txBody>
                  <a:tcPr/>
                </a:tc>
                <a:extLst>
                  <a:ext uri="{0D108BD9-81ED-4DB2-BD59-A6C34878D82A}">
                    <a16:rowId xmlns:a16="http://schemas.microsoft.com/office/drawing/2014/main" val="299726777"/>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Discharge </a:t>
                      </a:r>
                      <a:r>
                        <a:rPr lang="en-US" sz="1800" b="1" kern="1200" dirty="0">
                          <a:solidFill>
                            <a:schemeClr val="accent6">
                              <a:lumMod val="75000"/>
                            </a:schemeClr>
                          </a:solidFill>
                          <a:effectLst/>
                          <a:latin typeface="+mn-lt"/>
                          <a:ea typeface="+mn-ea"/>
                          <a:cs typeface="+mn-cs"/>
                        </a:rPr>
                        <a:t>allowed</a:t>
                      </a:r>
                      <a:r>
                        <a:rPr lang="en-US" sz="1800" b="0" kern="1200" dirty="0">
                          <a:solidFill>
                            <a:schemeClr val="tx1"/>
                          </a:solidFill>
                          <a:effectLst/>
                          <a:latin typeface="+mn-lt"/>
                          <a:ea typeface="+mn-ea"/>
                          <a:cs typeface="+mn-cs"/>
                        </a:rPr>
                        <a:t> from territorial seas facilities.</a:t>
                      </a:r>
                      <a:endParaRPr lang="en-US" b="0" dirty="0">
                        <a:solidFill>
                          <a:schemeClr val="tx1"/>
                        </a:solidFill>
                      </a:endParaRPr>
                    </a:p>
                  </a:txBody>
                  <a:tcPr/>
                </a:tc>
                <a:extLst>
                  <a:ext uri="{0D108BD9-81ED-4DB2-BD59-A6C34878D82A}">
                    <a16:rowId xmlns:a16="http://schemas.microsoft.com/office/drawing/2014/main" val="1140397393"/>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Discharge </a:t>
                      </a:r>
                      <a:r>
                        <a:rPr lang="en-US" sz="1800" b="1" kern="1200" dirty="0">
                          <a:solidFill>
                            <a:schemeClr val="accent6">
                              <a:lumMod val="75000"/>
                            </a:schemeClr>
                          </a:solidFill>
                          <a:effectLst/>
                          <a:latin typeface="+mn-lt"/>
                          <a:ea typeface="+mn-ea"/>
                          <a:cs typeface="+mn-cs"/>
                        </a:rPr>
                        <a:t>allowed</a:t>
                      </a:r>
                      <a:r>
                        <a:rPr lang="en-US" sz="1800" b="0" kern="1200" dirty="0">
                          <a:solidFill>
                            <a:schemeClr val="tx1"/>
                          </a:solidFill>
                          <a:effectLst/>
                          <a:latin typeface="+mn-lt"/>
                          <a:ea typeface="+mn-ea"/>
                          <a:cs typeface="+mn-cs"/>
                        </a:rPr>
                        <a:t> from outer continental shelf facilities.</a:t>
                      </a:r>
                      <a:endParaRPr lang="en-US" b="0" dirty="0">
                        <a:solidFill>
                          <a:schemeClr val="tx1"/>
                        </a:solidFill>
                      </a:endParaRPr>
                    </a:p>
                  </a:txBody>
                  <a:tcPr/>
                </a:tc>
                <a:extLst>
                  <a:ext uri="{0D108BD9-81ED-4DB2-BD59-A6C34878D82A}">
                    <a16:rowId xmlns:a16="http://schemas.microsoft.com/office/drawing/2014/main" val="4056263768"/>
                  </a:ext>
                </a:extLst>
              </a:tr>
            </a:tbl>
          </a:graphicData>
        </a:graphic>
      </p:graphicFrame>
    </p:spTree>
    <p:extLst>
      <p:ext uri="{BB962C8B-B14F-4D97-AF65-F5344CB8AC3E}">
        <p14:creationId xmlns:p14="http://schemas.microsoft.com/office/powerpoint/2010/main" val="38660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3983-86AF-EE14-5A76-EC2E24418F86}"/>
              </a:ext>
            </a:extLst>
          </p:cNvPr>
          <p:cNvSpPr>
            <a:spLocks noGrp="1"/>
          </p:cNvSpPr>
          <p:nvPr>
            <p:ph type="ctrTitle"/>
          </p:nvPr>
        </p:nvSpPr>
        <p:spPr>
          <a:xfrm>
            <a:off x="821803" y="879677"/>
            <a:ext cx="10416675" cy="729204"/>
          </a:xfrm>
        </p:spPr>
        <p:txBody>
          <a:bodyPr/>
          <a:lstStyle/>
          <a:p>
            <a:r>
              <a:rPr lang="en-US" sz="4000" dirty="0"/>
              <a:t>Status of Permits - October 2023</a:t>
            </a:r>
          </a:p>
        </p:txBody>
      </p:sp>
      <p:sp>
        <p:nvSpPr>
          <p:cNvPr id="3" name="Subtitle 2">
            <a:extLst>
              <a:ext uri="{FF2B5EF4-FFF2-40B4-BE49-F238E27FC236}">
                <a16:creationId xmlns:a16="http://schemas.microsoft.com/office/drawing/2014/main" id="{68CDE6D2-58AC-CAFE-F168-7CB362232863}"/>
              </a:ext>
            </a:extLst>
          </p:cNvPr>
          <p:cNvSpPr>
            <a:spLocks noGrp="1"/>
          </p:cNvSpPr>
          <p:nvPr>
            <p:ph type="subTitle" idx="1"/>
          </p:nvPr>
        </p:nvSpPr>
        <p:spPr>
          <a:xfrm>
            <a:off x="1373531" y="1994324"/>
            <a:ext cx="9144000" cy="2662713"/>
          </a:xfrm>
        </p:spPr>
        <p:txBody>
          <a:bodyPr/>
          <a:lstStyle/>
          <a:p>
            <a:pPr marL="342900" indent="-342900" algn="l">
              <a:buFont typeface="Arial" panose="020B0604020202020204" pitchFamily="34" charset="0"/>
              <a:buChar char="•"/>
            </a:pPr>
            <a:r>
              <a:rPr lang="en-US" dirty="0"/>
              <a:t>Transferred Authorizations</a:t>
            </a:r>
          </a:p>
          <a:p>
            <a:pPr marL="800100" lvl="1" indent="-342900" algn="l">
              <a:buFont typeface="Arial" panose="020B0604020202020204" pitchFamily="34" charset="0"/>
              <a:buChar char="•"/>
            </a:pPr>
            <a:r>
              <a:rPr lang="en-US" dirty="0"/>
              <a:t>RRC + Combined EPA/RRC + EPA </a:t>
            </a:r>
            <a:r>
              <a:rPr lang="en-US" sz="2400" b="1" dirty="0">
                <a:effectLst/>
                <a:latin typeface="Lucida Bright" panose="02040602050505020304" pitchFamily="18" charset="0"/>
                <a:ea typeface="Times New Roman" panose="02020603050405020304" pitchFamily="18" charset="0"/>
                <a:cs typeface="Times New Roman" panose="02020603050405020304" pitchFamily="18" charset="0"/>
              </a:rPr>
              <a:t>≈</a:t>
            </a:r>
            <a:r>
              <a:rPr lang="en-US" sz="2400" b="1" dirty="0"/>
              <a:t> 140</a:t>
            </a:r>
          </a:p>
          <a:p>
            <a:pPr marL="800100" lvl="1" indent="-342900" algn="l">
              <a:buFont typeface="Arial" panose="020B0604020202020204" pitchFamily="34" charset="0"/>
              <a:buChar char="•"/>
            </a:pPr>
            <a:r>
              <a:rPr lang="en-US" dirty="0"/>
              <a:t>Includes cancelled and expired permits</a:t>
            </a:r>
          </a:p>
          <a:p>
            <a:pPr marL="342900" indent="-342900" algn="l">
              <a:buFont typeface="Arial" panose="020B0604020202020204" pitchFamily="34" charset="0"/>
              <a:buChar char="•"/>
            </a:pPr>
            <a:r>
              <a:rPr lang="en-US" dirty="0"/>
              <a:t>Pending TCEQ Authorizations for Existing Facilities</a:t>
            </a:r>
          </a:p>
          <a:p>
            <a:pPr marL="800100" lvl="1" indent="-342900" algn="l">
              <a:buFont typeface="Arial" panose="020B0604020202020204" pitchFamily="34" charset="0"/>
              <a:buChar char="•"/>
            </a:pPr>
            <a:r>
              <a:rPr lang="en-US" dirty="0"/>
              <a:t>12</a:t>
            </a:r>
          </a:p>
          <a:p>
            <a:pPr marL="342900" indent="-342900" algn="l">
              <a:buFont typeface="Arial" panose="020B0604020202020204" pitchFamily="34" charset="0"/>
              <a:buChar char="•"/>
            </a:pPr>
            <a:r>
              <a:rPr lang="en-US" dirty="0"/>
              <a:t>Issued TCEQ Authorizations for Existing Facilities</a:t>
            </a:r>
          </a:p>
          <a:p>
            <a:pPr marL="800100" lvl="1" indent="-342900" algn="l">
              <a:buFont typeface="Arial" panose="020B0604020202020204" pitchFamily="34" charset="0"/>
              <a:buChar char="•"/>
            </a:pPr>
            <a:r>
              <a:rPr lang="en-US" dirty="0"/>
              <a:t>11</a:t>
            </a:r>
          </a:p>
          <a:p>
            <a:pPr marL="342900" indent="-342900" algn="l">
              <a:buFont typeface="Arial" panose="020B0604020202020204" pitchFamily="34" charset="0"/>
              <a:buChar char="•"/>
            </a:pPr>
            <a:r>
              <a:rPr lang="en-US" dirty="0"/>
              <a:t>TCEQ Applications or Authorizations for New Facilities</a:t>
            </a:r>
          </a:p>
          <a:p>
            <a:pPr marL="800100" lvl="1" indent="-342900" algn="l">
              <a:buFont typeface="Arial" panose="020B0604020202020204" pitchFamily="34" charset="0"/>
              <a:buChar char="•"/>
            </a:pPr>
            <a:r>
              <a:rPr lang="en-US" dirty="0"/>
              <a:t>0 (No applications received as of October 31, 2023)</a:t>
            </a:r>
          </a:p>
        </p:txBody>
      </p:sp>
      <p:sp>
        <p:nvSpPr>
          <p:cNvPr id="4" name="Slide Number Placeholder 3">
            <a:extLst>
              <a:ext uri="{FF2B5EF4-FFF2-40B4-BE49-F238E27FC236}">
                <a16:creationId xmlns:a16="http://schemas.microsoft.com/office/drawing/2014/main" id="{40C15223-AA48-DE7E-DF9F-F486128198F6}"/>
              </a:ext>
            </a:extLst>
          </p:cNvPr>
          <p:cNvSpPr>
            <a:spLocks noGrp="1"/>
          </p:cNvSpPr>
          <p:nvPr>
            <p:ph type="sldNum" sz="quarter" idx="12"/>
          </p:nvPr>
        </p:nvSpPr>
        <p:spPr/>
        <p:txBody>
          <a:bodyPr/>
          <a:lstStyle/>
          <a:p>
            <a:fld id="{FE96E056-139D-44BA-96DA-C01F9CC74598}" type="slidenum">
              <a:rPr lang="en-US" smtClean="0"/>
              <a:pPr/>
              <a:t>27</a:t>
            </a:fld>
            <a:endParaRPr lang="en-US" dirty="0"/>
          </a:p>
        </p:txBody>
      </p:sp>
    </p:spTree>
    <p:extLst>
      <p:ext uri="{BB962C8B-B14F-4D97-AF65-F5344CB8AC3E}">
        <p14:creationId xmlns:p14="http://schemas.microsoft.com/office/powerpoint/2010/main" val="1727729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C022-4CFE-455B-5564-C6E6F970A838}"/>
              </a:ext>
            </a:extLst>
          </p:cNvPr>
          <p:cNvSpPr>
            <a:spLocks noGrp="1"/>
          </p:cNvSpPr>
          <p:nvPr>
            <p:ph type="title"/>
          </p:nvPr>
        </p:nvSpPr>
        <p:spPr/>
        <p:txBody>
          <a:bodyPr/>
          <a:lstStyle/>
          <a:p>
            <a:r>
              <a:rPr lang="en-US" dirty="0"/>
              <a:t>EPA review</a:t>
            </a:r>
          </a:p>
        </p:txBody>
      </p:sp>
      <p:sp>
        <p:nvSpPr>
          <p:cNvPr id="3" name="Subtitle 2">
            <a:extLst>
              <a:ext uri="{FF2B5EF4-FFF2-40B4-BE49-F238E27FC236}">
                <a16:creationId xmlns:a16="http://schemas.microsoft.com/office/drawing/2014/main" id="{F52F97BF-AD30-1BB3-A77F-A4CAADF2B7B6}"/>
              </a:ext>
            </a:extLst>
          </p:cNvPr>
          <p:cNvSpPr>
            <a:spLocks noGrp="1"/>
          </p:cNvSpPr>
          <p:nvPr>
            <p:ph sz="half" idx="1"/>
          </p:nvPr>
        </p:nvSpPr>
        <p:spPr>
          <a:xfrm>
            <a:off x="532435" y="1825625"/>
            <a:ext cx="3831221" cy="4351338"/>
          </a:xfrm>
        </p:spPr>
        <p:txBody>
          <a:bodyPr/>
          <a:lstStyle/>
          <a:p>
            <a:pPr marL="0" indent="0" algn="l">
              <a:buNone/>
            </a:pPr>
            <a:r>
              <a:rPr lang="en-US" sz="2000" dirty="0">
                <a:effectLst/>
                <a:ea typeface="Calibri" panose="020F0502020204030204" pitchFamily="34" charset="0"/>
                <a:cs typeface="Times New Roman" panose="02020603050405020304" pitchFamily="18" charset="0"/>
              </a:rPr>
              <a:t>“EPA will review the first two TPDES draft permits for each of the following SIC Codes that are developed on or after the date of program authorization: 1311, 1321, 1381, 1382, 1389, 4922, and 4925.” </a:t>
            </a:r>
          </a:p>
          <a:p>
            <a:pPr marL="342900" indent="-342900" algn="l">
              <a:buFont typeface="Arial" panose="020B0604020202020204" pitchFamily="34" charset="0"/>
              <a:buChar char="•"/>
            </a:pPr>
            <a:r>
              <a:rPr lang="en-US" sz="2000" dirty="0">
                <a:cs typeface="Times New Roman" panose="02020603050405020304" pitchFamily="18" charset="0"/>
              </a:rPr>
              <a:t>Subsequent applications may be subject to EPA review.</a:t>
            </a:r>
          </a:p>
          <a:p>
            <a:pPr marL="0" indent="0" algn="l">
              <a:buNone/>
            </a:pPr>
            <a:endParaRPr lang="en-US" sz="2000" dirty="0">
              <a:cs typeface="Times New Roman" panose="02020603050405020304" pitchFamily="18" charset="0"/>
            </a:endParaRPr>
          </a:p>
          <a:p>
            <a:pPr marL="0" indent="0" algn="l">
              <a:buNone/>
            </a:pPr>
            <a:endParaRPr lang="en-US" sz="2000" dirty="0"/>
          </a:p>
        </p:txBody>
      </p:sp>
      <p:graphicFrame>
        <p:nvGraphicFramePr>
          <p:cNvPr id="7" name="Table 7">
            <a:extLst>
              <a:ext uri="{FF2B5EF4-FFF2-40B4-BE49-F238E27FC236}">
                <a16:creationId xmlns:a16="http://schemas.microsoft.com/office/drawing/2014/main" id="{BC931F20-3829-F29E-98A3-1B18F797971C}"/>
              </a:ext>
            </a:extLst>
          </p:cNvPr>
          <p:cNvGraphicFramePr>
            <a:graphicFrameLocks noGrp="1"/>
          </p:cNvGraphicFramePr>
          <p:nvPr>
            <p:ph sz="half" idx="2"/>
            <p:extLst>
              <p:ext uri="{D42A27DB-BD31-4B8C-83A1-F6EECF244321}">
                <p14:modId xmlns:p14="http://schemas.microsoft.com/office/powerpoint/2010/main" val="150405893"/>
              </p:ext>
            </p:extLst>
          </p:nvPr>
        </p:nvGraphicFramePr>
        <p:xfrm>
          <a:off x="4953000" y="1377387"/>
          <a:ext cx="6471214" cy="4590808"/>
        </p:xfrm>
        <a:graphic>
          <a:graphicData uri="http://schemas.openxmlformats.org/drawingml/2006/table">
            <a:tbl>
              <a:tblPr firstRow="1" bandRow="1">
                <a:tableStyleId>{5C22544A-7EE6-4342-B048-85BDC9FD1C3A}</a:tableStyleId>
              </a:tblPr>
              <a:tblGrid>
                <a:gridCol w="695446">
                  <a:extLst>
                    <a:ext uri="{9D8B030D-6E8A-4147-A177-3AD203B41FA5}">
                      <a16:colId xmlns:a16="http://schemas.microsoft.com/office/drawing/2014/main" val="2933841852"/>
                    </a:ext>
                  </a:extLst>
                </a:gridCol>
                <a:gridCol w="3657600">
                  <a:extLst>
                    <a:ext uri="{9D8B030D-6E8A-4147-A177-3AD203B41FA5}">
                      <a16:colId xmlns:a16="http://schemas.microsoft.com/office/drawing/2014/main" val="3299447691"/>
                    </a:ext>
                  </a:extLst>
                </a:gridCol>
                <a:gridCol w="1088020">
                  <a:extLst>
                    <a:ext uri="{9D8B030D-6E8A-4147-A177-3AD203B41FA5}">
                      <a16:colId xmlns:a16="http://schemas.microsoft.com/office/drawing/2014/main" val="2910319993"/>
                    </a:ext>
                  </a:extLst>
                </a:gridCol>
                <a:gridCol w="1030148">
                  <a:extLst>
                    <a:ext uri="{9D8B030D-6E8A-4147-A177-3AD203B41FA5}">
                      <a16:colId xmlns:a16="http://schemas.microsoft.com/office/drawing/2014/main" val="2058655043"/>
                    </a:ext>
                  </a:extLst>
                </a:gridCol>
              </a:tblGrid>
              <a:tr h="410696">
                <a:tc>
                  <a:txBody>
                    <a:bodyPr/>
                    <a:lstStyle/>
                    <a:p>
                      <a:pPr algn="ctr">
                        <a:lnSpc>
                          <a:spcPct val="100000"/>
                        </a:lnSpc>
                      </a:pPr>
                      <a:r>
                        <a:rPr lang="en-US" dirty="0"/>
                        <a:t>SIC</a:t>
                      </a:r>
                    </a:p>
                  </a:txBody>
                  <a:tcPr anchor="ctr"/>
                </a:tc>
                <a:tc>
                  <a:txBody>
                    <a:bodyPr/>
                    <a:lstStyle/>
                    <a:p>
                      <a:pPr>
                        <a:lnSpc>
                          <a:spcPct val="100000"/>
                        </a:lnSpc>
                      </a:pPr>
                      <a:r>
                        <a:rPr lang="en-US" dirty="0"/>
                        <a:t>Facility Type</a:t>
                      </a:r>
                    </a:p>
                  </a:txBody>
                  <a:tcPr anchor="ctr"/>
                </a:tc>
                <a:tc>
                  <a:txBody>
                    <a:bodyPr/>
                    <a:lstStyle/>
                    <a:p>
                      <a:pPr algn="ctr">
                        <a:lnSpc>
                          <a:spcPct val="100000"/>
                        </a:lnSpc>
                      </a:pPr>
                      <a:r>
                        <a:rPr lang="en-US" dirty="0"/>
                        <a:t>Pending</a:t>
                      </a:r>
                    </a:p>
                  </a:txBody>
                  <a:tcPr anchor="ctr"/>
                </a:tc>
                <a:tc>
                  <a:txBody>
                    <a:bodyPr/>
                    <a:lstStyle/>
                    <a:p>
                      <a:pPr algn="ctr">
                        <a:lnSpc>
                          <a:spcPct val="100000"/>
                        </a:lnSpc>
                      </a:pPr>
                      <a:r>
                        <a:rPr lang="en-US" dirty="0"/>
                        <a:t>Issued</a:t>
                      </a:r>
                    </a:p>
                  </a:txBody>
                  <a:tcPr anchor="ctr"/>
                </a:tc>
                <a:extLst>
                  <a:ext uri="{0D108BD9-81ED-4DB2-BD59-A6C34878D82A}">
                    <a16:rowId xmlns:a16="http://schemas.microsoft.com/office/drawing/2014/main" val="181262742"/>
                  </a:ext>
                </a:extLst>
              </a:tr>
              <a:tr h="410696">
                <a:tc>
                  <a:txBody>
                    <a:bodyPr/>
                    <a:lstStyle/>
                    <a:p>
                      <a:pPr algn="ctr">
                        <a:lnSpc>
                          <a:spcPct val="100000"/>
                        </a:lnSpc>
                      </a:pPr>
                      <a:r>
                        <a:rPr lang="en-US" sz="1600" b="1" dirty="0"/>
                        <a:t>1311</a:t>
                      </a:r>
                    </a:p>
                  </a:txBody>
                  <a:tcPr anchor="ctr"/>
                </a:tc>
                <a:tc>
                  <a:txBody>
                    <a:bodyPr/>
                    <a:lstStyle/>
                    <a:p>
                      <a:pPr>
                        <a:lnSpc>
                          <a:spcPct val="100000"/>
                        </a:lnSpc>
                      </a:pPr>
                      <a:r>
                        <a:rPr lang="en-US" sz="1600" b="0" dirty="0">
                          <a:latin typeface="+mn-lt"/>
                        </a:rPr>
                        <a:t>Oil and Gas Exploration</a:t>
                      </a:r>
                    </a:p>
                  </a:txBody>
                  <a:tcPr anchor="ctr"/>
                </a:tc>
                <a:tc>
                  <a:txBody>
                    <a:bodyPr/>
                    <a:lstStyle/>
                    <a:p>
                      <a:pPr algn="ctr">
                        <a:lnSpc>
                          <a:spcPct val="100000"/>
                        </a:lnSpc>
                      </a:pPr>
                      <a:r>
                        <a:rPr lang="en-US" sz="1600" b="1" dirty="0"/>
                        <a:t>5</a:t>
                      </a:r>
                    </a:p>
                  </a:txBody>
                  <a:tcPr anchor="ctr"/>
                </a:tc>
                <a:tc>
                  <a:txBody>
                    <a:bodyPr/>
                    <a:lstStyle/>
                    <a:p>
                      <a:pPr algn="ctr">
                        <a:lnSpc>
                          <a:spcPct val="100000"/>
                        </a:lnSpc>
                      </a:pPr>
                      <a:r>
                        <a:rPr lang="en-US" sz="1600" b="1" dirty="0"/>
                        <a:t>0</a:t>
                      </a:r>
                    </a:p>
                  </a:txBody>
                  <a:tcPr anchor="ctr"/>
                </a:tc>
                <a:extLst>
                  <a:ext uri="{0D108BD9-81ED-4DB2-BD59-A6C34878D82A}">
                    <a16:rowId xmlns:a16="http://schemas.microsoft.com/office/drawing/2014/main" val="3284023375"/>
                  </a:ext>
                </a:extLst>
              </a:tr>
              <a:tr h="410696">
                <a:tc>
                  <a:txBody>
                    <a:bodyPr/>
                    <a:lstStyle/>
                    <a:p>
                      <a:pPr algn="ctr">
                        <a:lnSpc>
                          <a:spcPct val="100000"/>
                        </a:lnSpc>
                      </a:pPr>
                      <a:r>
                        <a:rPr lang="en-US" sz="1600" b="1" dirty="0"/>
                        <a:t>1321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rPr>
                        <a:t>Natural Gas Liquids</a:t>
                      </a:r>
                    </a:p>
                  </a:txBody>
                  <a:tcPr anchor="ctr"/>
                </a:tc>
                <a:tc>
                  <a:txBody>
                    <a:bodyPr/>
                    <a:lstStyle/>
                    <a:p>
                      <a:pPr algn="ctr">
                        <a:lnSpc>
                          <a:spcPct val="100000"/>
                        </a:lnSpc>
                      </a:pPr>
                      <a:r>
                        <a:rPr lang="en-US" sz="1600" b="1" dirty="0"/>
                        <a:t>4</a:t>
                      </a:r>
                    </a:p>
                  </a:txBody>
                  <a:tcPr anchor="ctr"/>
                </a:tc>
                <a:tc>
                  <a:txBody>
                    <a:bodyPr/>
                    <a:lstStyle/>
                    <a:p>
                      <a:pPr algn="ctr">
                        <a:lnSpc>
                          <a:spcPct val="100000"/>
                        </a:lnSpc>
                      </a:pPr>
                      <a:r>
                        <a:rPr lang="en-US" sz="1600" b="1" dirty="0"/>
                        <a:t>10</a:t>
                      </a:r>
                    </a:p>
                  </a:txBody>
                  <a:tcPr anchor="ctr"/>
                </a:tc>
                <a:extLst>
                  <a:ext uri="{0D108BD9-81ED-4DB2-BD59-A6C34878D82A}">
                    <a16:rowId xmlns:a16="http://schemas.microsoft.com/office/drawing/2014/main" val="3295216035"/>
                  </a:ext>
                </a:extLst>
              </a:tr>
              <a:tr h="410696">
                <a:tc>
                  <a:txBody>
                    <a:bodyPr/>
                    <a:lstStyle/>
                    <a:p>
                      <a:pPr algn="ctr">
                        <a:lnSpc>
                          <a:spcPct val="100000"/>
                        </a:lnSpc>
                      </a:pPr>
                      <a:r>
                        <a:rPr lang="en-US" sz="1600" b="1" dirty="0"/>
                        <a:t>1381</a:t>
                      </a:r>
                    </a:p>
                  </a:txBody>
                  <a:tcPr anchor="ctr"/>
                </a:tc>
                <a:tc>
                  <a:txBody>
                    <a:bodyPr/>
                    <a:lstStyle/>
                    <a:p>
                      <a:pPr>
                        <a:lnSpc>
                          <a:spcPct val="100000"/>
                        </a:lnSpc>
                      </a:pPr>
                      <a:r>
                        <a:rPr lang="en-US" sz="1600" b="0" dirty="0">
                          <a:latin typeface="+mn-lt"/>
                        </a:rPr>
                        <a:t>Drilling Oil and Gas Wells</a:t>
                      </a:r>
                    </a:p>
                  </a:txBody>
                  <a:tcPr anchor="ctr"/>
                </a:tc>
                <a:tc>
                  <a:txBody>
                    <a:bodyPr/>
                    <a:lstStyle/>
                    <a:p>
                      <a:pPr algn="ctr">
                        <a:lnSpc>
                          <a:spcPct val="100000"/>
                        </a:lnSpc>
                      </a:pPr>
                      <a:r>
                        <a:rPr lang="en-US" sz="1600" b="1" dirty="0"/>
                        <a:t>0</a:t>
                      </a:r>
                    </a:p>
                  </a:txBody>
                  <a:tcPr anchor="ctr"/>
                </a:tc>
                <a:tc>
                  <a:txBody>
                    <a:bodyPr/>
                    <a:lstStyle/>
                    <a:p>
                      <a:pPr algn="ctr">
                        <a:lnSpc>
                          <a:spcPct val="100000"/>
                        </a:lnSpc>
                      </a:pPr>
                      <a:r>
                        <a:rPr lang="en-US" sz="1600" b="1" dirty="0"/>
                        <a:t>0</a:t>
                      </a:r>
                    </a:p>
                  </a:txBody>
                  <a:tcPr anchor="ctr"/>
                </a:tc>
                <a:extLst>
                  <a:ext uri="{0D108BD9-81ED-4DB2-BD59-A6C34878D82A}">
                    <a16:rowId xmlns:a16="http://schemas.microsoft.com/office/drawing/2014/main" val="2365815927"/>
                  </a:ext>
                </a:extLst>
              </a:tr>
              <a:tr h="382786">
                <a:tc>
                  <a:txBody>
                    <a:bodyPr/>
                    <a:lstStyle/>
                    <a:p>
                      <a:pPr algn="ctr">
                        <a:lnSpc>
                          <a:spcPct val="100000"/>
                        </a:lnSpc>
                      </a:pPr>
                      <a:r>
                        <a:rPr lang="en-US" sz="1600" b="1" dirty="0"/>
                        <a:t>1382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rPr>
                        <a:t>Oil and Gas Exploration Services</a:t>
                      </a:r>
                    </a:p>
                  </a:txBody>
                  <a:tcPr anchor="ctr"/>
                </a:tc>
                <a:tc>
                  <a:txBody>
                    <a:bodyPr/>
                    <a:lstStyle/>
                    <a:p>
                      <a:pPr algn="ctr">
                        <a:lnSpc>
                          <a:spcPct val="100000"/>
                        </a:lnSpc>
                      </a:pPr>
                      <a:r>
                        <a:rPr lang="en-US" sz="1600" b="1" dirty="0"/>
                        <a:t>0</a:t>
                      </a:r>
                    </a:p>
                  </a:txBody>
                  <a:tcPr anchor="ctr"/>
                </a:tc>
                <a:tc>
                  <a:txBody>
                    <a:bodyPr/>
                    <a:lstStyle/>
                    <a:p>
                      <a:pPr algn="ctr">
                        <a:lnSpc>
                          <a:spcPct val="100000"/>
                        </a:lnSpc>
                      </a:pPr>
                      <a:r>
                        <a:rPr lang="en-US" sz="1600" b="1" dirty="0"/>
                        <a:t>0</a:t>
                      </a:r>
                    </a:p>
                  </a:txBody>
                  <a:tcPr anchor="ctr"/>
                </a:tc>
                <a:extLst>
                  <a:ext uri="{0D108BD9-81ED-4DB2-BD59-A6C34878D82A}">
                    <a16:rowId xmlns:a16="http://schemas.microsoft.com/office/drawing/2014/main" val="1880026911"/>
                  </a:ext>
                </a:extLst>
              </a:tr>
              <a:tr h="641360">
                <a:tc>
                  <a:txBody>
                    <a:bodyPr/>
                    <a:lstStyle/>
                    <a:p>
                      <a:pPr algn="ctr">
                        <a:lnSpc>
                          <a:spcPct val="100000"/>
                        </a:lnSpc>
                      </a:pPr>
                      <a:r>
                        <a:rPr lang="en-US" sz="1600" b="1" dirty="0"/>
                        <a:t>1389</a:t>
                      </a:r>
                    </a:p>
                  </a:txBody>
                  <a:tcPr anchor="ctr"/>
                </a:tc>
                <a:tc>
                  <a:txBody>
                    <a:bodyPr/>
                    <a:lstStyle/>
                    <a:p>
                      <a:pPr>
                        <a:lnSpc>
                          <a:spcPct val="100000"/>
                        </a:lnSpc>
                      </a:pPr>
                      <a:r>
                        <a:rPr lang="en-US" sz="1600" b="0" i="0" kern="1200" dirty="0">
                          <a:solidFill>
                            <a:schemeClr val="dk1"/>
                          </a:solidFill>
                          <a:effectLst/>
                          <a:latin typeface="+mn-lt"/>
                          <a:ea typeface="+mn-ea"/>
                          <a:cs typeface="+mn-cs"/>
                        </a:rPr>
                        <a:t>Oil and Gas Field Services, Not Elsewhere Classified</a:t>
                      </a:r>
                      <a:endParaRPr lang="en-US" sz="1600" b="0" dirty="0">
                        <a:latin typeface="+mn-lt"/>
                      </a:endParaRPr>
                    </a:p>
                  </a:txBody>
                  <a:tcPr anchor="ctr"/>
                </a:tc>
                <a:tc>
                  <a:txBody>
                    <a:bodyPr/>
                    <a:lstStyle/>
                    <a:p>
                      <a:pPr algn="ctr">
                        <a:lnSpc>
                          <a:spcPct val="100000"/>
                        </a:lnSpc>
                      </a:pPr>
                      <a:r>
                        <a:rPr lang="en-US" sz="1600" b="1" dirty="0"/>
                        <a:t>0</a:t>
                      </a:r>
                    </a:p>
                  </a:txBody>
                  <a:tcPr anchor="ctr"/>
                </a:tc>
                <a:tc>
                  <a:txBody>
                    <a:bodyPr/>
                    <a:lstStyle/>
                    <a:p>
                      <a:pPr algn="ctr">
                        <a:lnSpc>
                          <a:spcPct val="100000"/>
                        </a:lnSpc>
                      </a:pPr>
                      <a:r>
                        <a:rPr lang="en-US" sz="1600" b="1" dirty="0"/>
                        <a:t>0</a:t>
                      </a:r>
                    </a:p>
                  </a:txBody>
                  <a:tcPr anchor="ctr"/>
                </a:tc>
                <a:extLst>
                  <a:ext uri="{0D108BD9-81ED-4DB2-BD59-A6C34878D82A}">
                    <a16:rowId xmlns:a16="http://schemas.microsoft.com/office/drawing/2014/main" val="3696709599"/>
                  </a:ext>
                </a:extLst>
              </a:tr>
              <a:tr h="641360">
                <a:tc>
                  <a:txBody>
                    <a:bodyPr/>
                    <a:lstStyle/>
                    <a:p>
                      <a:pPr algn="ctr">
                        <a:lnSpc>
                          <a:spcPct val="100000"/>
                        </a:lnSpc>
                      </a:pPr>
                      <a:r>
                        <a:rPr lang="en-US" sz="1600" b="1" dirty="0"/>
                        <a:t>4922</a:t>
                      </a:r>
                    </a:p>
                  </a:txBody>
                  <a:tcPr anchor="ctr"/>
                </a:tc>
                <a:tc>
                  <a:txBody>
                    <a:bodyPr/>
                    <a:lstStyle/>
                    <a:p>
                      <a:pPr>
                        <a:lnSpc>
                          <a:spcPct val="100000"/>
                        </a:lnSpc>
                      </a:pPr>
                      <a:r>
                        <a:rPr lang="en-US" sz="1600" b="0" dirty="0">
                          <a:latin typeface="+mn-lt"/>
                        </a:rPr>
                        <a:t>Transmission and Storage of Natural Gas</a:t>
                      </a:r>
                    </a:p>
                  </a:txBody>
                  <a:tcPr anchor="ctr"/>
                </a:tc>
                <a:tc>
                  <a:txBody>
                    <a:bodyPr/>
                    <a:lstStyle/>
                    <a:p>
                      <a:pPr algn="ctr">
                        <a:lnSpc>
                          <a:spcPct val="100000"/>
                        </a:lnSpc>
                      </a:pPr>
                      <a:r>
                        <a:rPr lang="en-US" sz="1600" b="1" dirty="0"/>
                        <a:t>1</a:t>
                      </a:r>
                    </a:p>
                  </a:txBody>
                  <a:tcPr anchor="ctr"/>
                </a:tc>
                <a:tc>
                  <a:txBody>
                    <a:bodyPr/>
                    <a:lstStyle/>
                    <a:p>
                      <a:pPr algn="ctr">
                        <a:lnSpc>
                          <a:spcPct val="100000"/>
                        </a:lnSpc>
                      </a:pPr>
                      <a:r>
                        <a:rPr lang="en-US" sz="1600" b="1" dirty="0"/>
                        <a:t>0</a:t>
                      </a:r>
                    </a:p>
                  </a:txBody>
                  <a:tcPr anchor="ctr"/>
                </a:tc>
                <a:extLst>
                  <a:ext uri="{0D108BD9-81ED-4DB2-BD59-A6C34878D82A}">
                    <a16:rowId xmlns:a16="http://schemas.microsoft.com/office/drawing/2014/main" val="631271371"/>
                  </a:ext>
                </a:extLst>
              </a:tr>
              <a:tr h="461126">
                <a:tc>
                  <a:txBody>
                    <a:bodyPr/>
                    <a:lstStyle/>
                    <a:p>
                      <a:pPr algn="ctr">
                        <a:lnSpc>
                          <a:spcPct val="100000"/>
                        </a:lnSpc>
                      </a:pPr>
                      <a:r>
                        <a:rPr lang="en-US" sz="1600" b="1" dirty="0"/>
                        <a:t>4925</a:t>
                      </a:r>
                    </a:p>
                  </a:txBody>
                  <a:tcPr anchor="ctr"/>
                </a:tc>
                <a:tc>
                  <a:txBody>
                    <a:bodyPr/>
                    <a:lstStyle/>
                    <a:p>
                      <a:pPr>
                        <a:lnSpc>
                          <a:spcPct val="100000"/>
                        </a:lnSpc>
                      </a:pPr>
                      <a:r>
                        <a:rPr lang="en-US" sz="1600" b="0" dirty="0">
                          <a:latin typeface="+mn-lt"/>
                        </a:rPr>
                        <a:t>Manufacture and Distribution of Gas</a:t>
                      </a:r>
                    </a:p>
                  </a:txBody>
                  <a:tcPr anchor="ctr"/>
                </a:tc>
                <a:tc>
                  <a:txBody>
                    <a:bodyPr/>
                    <a:lstStyle/>
                    <a:p>
                      <a:pPr algn="ctr">
                        <a:lnSpc>
                          <a:spcPct val="100000"/>
                        </a:lnSpc>
                      </a:pPr>
                      <a:r>
                        <a:rPr lang="en-US" sz="1600" b="1" dirty="0"/>
                        <a:t>1</a:t>
                      </a:r>
                    </a:p>
                  </a:txBody>
                  <a:tcPr anchor="ctr"/>
                </a:tc>
                <a:tc>
                  <a:txBody>
                    <a:bodyPr/>
                    <a:lstStyle/>
                    <a:p>
                      <a:pPr algn="ctr">
                        <a:lnSpc>
                          <a:spcPct val="100000"/>
                        </a:lnSpc>
                      </a:pPr>
                      <a:r>
                        <a:rPr lang="en-US" sz="1600" b="1" dirty="0"/>
                        <a:t>1</a:t>
                      </a:r>
                    </a:p>
                  </a:txBody>
                  <a:tcPr anchor="ctr"/>
                </a:tc>
                <a:extLst>
                  <a:ext uri="{0D108BD9-81ED-4DB2-BD59-A6C34878D82A}">
                    <a16:rowId xmlns:a16="http://schemas.microsoft.com/office/drawing/2014/main" val="306212299"/>
                  </a:ext>
                </a:extLst>
              </a:tr>
              <a:tr h="410696">
                <a:tc>
                  <a:txBody>
                    <a:bodyPr/>
                    <a:lstStyle/>
                    <a:p>
                      <a:pPr algn="ctr">
                        <a:lnSpc>
                          <a:spcPct val="100000"/>
                        </a:lnSpc>
                      </a:pPr>
                      <a:r>
                        <a:rPr lang="en-US" sz="1600" b="1" dirty="0"/>
                        <a:t>5171</a:t>
                      </a:r>
                    </a:p>
                  </a:txBody>
                  <a:tcPr anchor="ctr"/>
                </a:tc>
                <a:tc>
                  <a:txBody>
                    <a:bodyPr/>
                    <a:lstStyle/>
                    <a:p>
                      <a:pPr algn="l">
                        <a:lnSpc>
                          <a:spcPct val="100000"/>
                        </a:lnSpc>
                      </a:pPr>
                      <a:r>
                        <a:rPr lang="en-US" sz="1600" b="0" dirty="0">
                          <a:cs typeface="Times New Roman" panose="02020603050405020304" pitchFamily="18" charset="0"/>
                        </a:rPr>
                        <a:t>Wholesale of Petroleum Products</a:t>
                      </a:r>
                      <a:endParaRPr lang="en-US" sz="1600" b="0" dirty="0"/>
                    </a:p>
                  </a:txBody>
                  <a:tcPr anchor="ctr"/>
                </a:tc>
                <a:tc>
                  <a:txBody>
                    <a:bodyPr/>
                    <a:lstStyle/>
                    <a:p>
                      <a:pPr algn="ctr">
                        <a:lnSpc>
                          <a:spcPct val="100000"/>
                        </a:lnSpc>
                      </a:pPr>
                      <a:r>
                        <a:rPr lang="en-US" sz="1600" b="1" dirty="0"/>
                        <a:t>1</a:t>
                      </a:r>
                    </a:p>
                  </a:txBody>
                  <a:tcPr anchor="ctr"/>
                </a:tc>
                <a:tc>
                  <a:txBody>
                    <a:bodyPr/>
                    <a:lstStyle/>
                    <a:p>
                      <a:pPr algn="ctr">
                        <a:lnSpc>
                          <a:spcPct val="100000"/>
                        </a:lnSpc>
                      </a:pPr>
                      <a:r>
                        <a:rPr lang="en-US" sz="1600" b="1" dirty="0"/>
                        <a:t>0</a:t>
                      </a:r>
                    </a:p>
                  </a:txBody>
                  <a:tcPr anchor="ctr"/>
                </a:tc>
                <a:extLst>
                  <a:ext uri="{0D108BD9-81ED-4DB2-BD59-A6C34878D82A}">
                    <a16:rowId xmlns:a16="http://schemas.microsoft.com/office/drawing/2014/main" val="4059140827"/>
                  </a:ext>
                </a:extLst>
              </a:tr>
              <a:tr h="410696">
                <a:tc>
                  <a:txBody>
                    <a:bodyPr/>
                    <a:lstStyle/>
                    <a:p>
                      <a:pPr>
                        <a:lnSpc>
                          <a:spcPct val="100000"/>
                        </a:lnSpc>
                      </a:pPr>
                      <a:endParaRPr lang="en-US" dirty="0"/>
                    </a:p>
                  </a:txBody>
                  <a:tcPr anchor="ctr"/>
                </a:tc>
                <a:tc>
                  <a:txBody>
                    <a:bodyPr/>
                    <a:lstStyle/>
                    <a:p>
                      <a:pPr algn="r">
                        <a:lnSpc>
                          <a:spcPct val="100000"/>
                        </a:lnSpc>
                      </a:pPr>
                      <a:r>
                        <a:rPr lang="en-US" sz="2000" b="1" dirty="0"/>
                        <a:t>TOTALS</a:t>
                      </a:r>
                    </a:p>
                  </a:txBody>
                  <a:tcPr anchor="ctr"/>
                </a:tc>
                <a:tc>
                  <a:txBody>
                    <a:bodyPr/>
                    <a:lstStyle/>
                    <a:p>
                      <a:pPr algn="ctr">
                        <a:lnSpc>
                          <a:spcPct val="100000"/>
                        </a:lnSpc>
                      </a:pPr>
                      <a:r>
                        <a:rPr lang="en-US" sz="2000" b="1" dirty="0"/>
                        <a:t>12</a:t>
                      </a:r>
                    </a:p>
                  </a:txBody>
                  <a:tcPr anchor="ctr"/>
                </a:tc>
                <a:tc>
                  <a:txBody>
                    <a:bodyPr/>
                    <a:lstStyle/>
                    <a:p>
                      <a:pPr algn="ctr">
                        <a:lnSpc>
                          <a:spcPct val="100000"/>
                        </a:lnSpc>
                      </a:pPr>
                      <a:r>
                        <a:rPr lang="en-US" sz="2000" b="1" dirty="0"/>
                        <a:t>11</a:t>
                      </a:r>
                    </a:p>
                  </a:txBody>
                  <a:tcPr anchor="ctr"/>
                </a:tc>
                <a:extLst>
                  <a:ext uri="{0D108BD9-81ED-4DB2-BD59-A6C34878D82A}">
                    <a16:rowId xmlns:a16="http://schemas.microsoft.com/office/drawing/2014/main" val="2550853573"/>
                  </a:ext>
                </a:extLst>
              </a:tr>
            </a:tbl>
          </a:graphicData>
        </a:graphic>
      </p:graphicFrame>
    </p:spTree>
    <p:extLst>
      <p:ext uri="{BB962C8B-B14F-4D97-AF65-F5344CB8AC3E}">
        <p14:creationId xmlns:p14="http://schemas.microsoft.com/office/powerpoint/2010/main" val="2401590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152B-1258-4743-B080-8BFBA845D72C}"/>
              </a:ext>
            </a:extLst>
          </p:cNvPr>
          <p:cNvSpPr>
            <a:spLocks noGrp="1"/>
          </p:cNvSpPr>
          <p:nvPr>
            <p:ph type="title"/>
          </p:nvPr>
        </p:nvSpPr>
        <p:spPr>
          <a:xfrm>
            <a:off x="5079999" y="1131039"/>
            <a:ext cx="6834909" cy="1270416"/>
          </a:xfrm>
        </p:spPr>
        <p:txBody>
          <a:bodyPr>
            <a:normAutofit fontScale="90000"/>
          </a:bodyPr>
          <a:lstStyle/>
          <a:p>
            <a:r>
              <a:rPr lang="en-US" dirty="0">
                <a:solidFill>
                  <a:schemeClr val="bg1"/>
                </a:solidFill>
              </a:rPr>
              <a:t>Robert Sadlier</a:t>
            </a:r>
            <a:br>
              <a:rPr lang="en-US" dirty="0">
                <a:solidFill>
                  <a:schemeClr val="bg1"/>
                </a:solidFill>
              </a:rPr>
            </a:br>
            <a:r>
              <a:rPr lang="en-US" sz="2700" dirty="0">
                <a:solidFill>
                  <a:schemeClr val="bg1"/>
                </a:solidFill>
                <a:hlinkClick r:id="rId2">
                  <a:extLst>
                    <a:ext uri="{A12FA001-AC4F-418D-AE19-62706E023703}">
                      <ahyp:hlinkClr xmlns:ahyp="http://schemas.microsoft.com/office/drawing/2018/hyperlinkcolor" val="tx"/>
                    </a:ext>
                  </a:extLst>
                </a:hlinkClick>
              </a:rPr>
              <a:t>Robert.Sadlier@tceq.texas.gov</a:t>
            </a:r>
            <a:br>
              <a:rPr lang="en-US" dirty="0"/>
            </a:br>
            <a:endParaRPr lang="en-US" dirty="0">
              <a:solidFill>
                <a:schemeClr val="bg1"/>
              </a:solidFill>
            </a:endParaRPr>
          </a:p>
        </p:txBody>
      </p:sp>
      <p:sp>
        <p:nvSpPr>
          <p:cNvPr id="3" name="Content Placeholder 2">
            <a:extLst>
              <a:ext uri="{FF2B5EF4-FFF2-40B4-BE49-F238E27FC236}">
                <a16:creationId xmlns:a16="http://schemas.microsoft.com/office/drawing/2014/main" id="{C1D8F533-3723-4E10-9FCA-9E8AB36565D9}"/>
              </a:ext>
            </a:extLst>
          </p:cNvPr>
          <p:cNvSpPr>
            <a:spLocks noGrp="1"/>
          </p:cNvSpPr>
          <p:nvPr>
            <p:ph idx="1"/>
          </p:nvPr>
        </p:nvSpPr>
        <p:spPr>
          <a:xfrm>
            <a:off x="940167" y="4535055"/>
            <a:ext cx="10845895" cy="1805930"/>
          </a:xfrm>
        </p:spPr>
        <p:txBody>
          <a:bodyPr>
            <a:normAutofit/>
          </a:bodyPr>
          <a:lstStyle/>
          <a:p>
            <a:pPr marL="0" indent="0">
              <a:buNone/>
            </a:pPr>
            <a:r>
              <a:rPr lang="en-US" sz="3200" dirty="0">
                <a:hlinkClick r:id="rId2"/>
              </a:rPr>
              <a:t>wqap@tceq.texas.gov</a:t>
            </a:r>
            <a:endParaRPr lang="en-US" sz="3200" dirty="0"/>
          </a:p>
          <a:p>
            <a:pPr marL="0" indent="0">
              <a:buNone/>
            </a:pPr>
            <a:r>
              <a:rPr lang="en-US" sz="3200" dirty="0">
                <a:hlinkClick r:id="rId3"/>
              </a:rPr>
              <a:t>www.tceq.texas.gov/permitting/wastewater</a:t>
            </a:r>
            <a:endParaRPr lang="en-US" sz="3200" dirty="0"/>
          </a:p>
          <a:p>
            <a:pPr marL="0" indent="0">
              <a:buNone/>
            </a:pPr>
            <a:r>
              <a:rPr lang="en-US" sz="3200" dirty="0"/>
              <a:t>512-239-4671</a:t>
            </a:r>
          </a:p>
          <a:p>
            <a:pPr marL="0" indent="0">
              <a:buNone/>
            </a:pPr>
            <a:endParaRPr lang="en-US" sz="3200" dirty="0"/>
          </a:p>
          <a:p>
            <a:pPr marL="0" indent="0">
              <a:buNone/>
            </a:pPr>
            <a:endParaRPr lang="en-US" dirty="0"/>
          </a:p>
        </p:txBody>
      </p:sp>
    </p:spTree>
    <p:extLst>
      <p:ext uri="{BB962C8B-B14F-4D97-AF65-F5344CB8AC3E}">
        <p14:creationId xmlns:p14="http://schemas.microsoft.com/office/powerpoint/2010/main" val="230592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736AA4-FB4D-74AC-C47E-9C24B1ADB3F6}"/>
              </a:ext>
            </a:extLst>
          </p:cNvPr>
          <p:cNvSpPr>
            <a:spLocks noGrp="1"/>
          </p:cNvSpPr>
          <p:nvPr>
            <p:ph type="ctrTitle"/>
          </p:nvPr>
        </p:nvSpPr>
        <p:spPr>
          <a:xfrm>
            <a:off x="1524000" y="555585"/>
            <a:ext cx="9144000" cy="1111541"/>
          </a:xfrm>
        </p:spPr>
        <p:txBody>
          <a:bodyPr/>
          <a:lstStyle/>
          <a:p>
            <a:pPr algn="ctr"/>
            <a:r>
              <a:rPr lang="en-US" sz="4400" dirty="0"/>
              <a:t>TPDES MOA Addendum</a:t>
            </a:r>
            <a:br>
              <a:rPr lang="en-US" dirty="0"/>
            </a:br>
            <a:r>
              <a:rPr lang="en-US" sz="2400" b="0" i="1" dirty="0"/>
              <a:t>January 15, 2021</a:t>
            </a:r>
          </a:p>
        </p:txBody>
      </p:sp>
      <p:sp>
        <p:nvSpPr>
          <p:cNvPr id="7" name="Subtitle 6">
            <a:extLst>
              <a:ext uri="{FF2B5EF4-FFF2-40B4-BE49-F238E27FC236}">
                <a16:creationId xmlns:a16="http://schemas.microsoft.com/office/drawing/2014/main" id="{A5F17DFA-EC28-7BB3-1B6D-65BE2C648E83}"/>
              </a:ext>
            </a:extLst>
          </p:cNvPr>
          <p:cNvSpPr>
            <a:spLocks noGrp="1"/>
          </p:cNvSpPr>
          <p:nvPr>
            <p:ph type="subTitle" idx="1"/>
          </p:nvPr>
        </p:nvSpPr>
        <p:spPr>
          <a:xfrm>
            <a:off x="671331" y="1898248"/>
            <a:ext cx="10683433" cy="3713720"/>
          </a:xfrm>
        </p:spPr>
        <p:txBody>
          <a:bodyPr/>
          <a:lstStyle/>
          <a:p>
            <a:pPr marL="342900" indent="-342900" algn="l">
              <a:buFont typeface="Arial" panose="020B0604020202020204" pitchFamily="34" charset="0"/>
              <a:buChar char="•"/>
            </a:pPr>
            <a:r>
              <a:rPr lang="en-US" dirty="0"/>
              <a:t>Transfer of Oil and Gas Permitting Authority</a:t>
            </a:r>
          </a:p>
          <a:p>
            <a:pPr marL="800100" lvl="1" indent="-342900" algn="l">
              <a:buFont typeface="Arial" panose="020B0604020202020204" pitchFamily="34" charset="0"/>
              <a:buChar char="•"/>
            </a:pPr>
            <a:r>
              <a:rPr lang="en-US" dirty="0"/>
              <a:t>New and Pending Individual Applications</a:t>
            </a:r>
          </a:p>
          <a:p>
            <a:pPr marL="800100" lvl="1" indent="-342900" algn="l">
              <a:buFont typeface="Arial" panose="020B0604020202020204" pitchFamily="34" charset="0"/>
              <a:buChar char="•"/>
            </a:pPr>
            <a:r>
              <a:rPr lang="en-US" dirty="0"/>
              <a:t>Effective (Active) Individual Permits</a:t>
            </a:r>
          </a:p>
          <a:p>
            <a:pPr marL="800100" lvl="1" indent="-342900" algn="l">
              <a:buFont typeface="Arial" panose="020B0604020202020204" pitchFamily="34" charset="0"/>
              <a:buChar char="•"/>
            </a:pPr>
            <a:r>
              <a:rPr lang="en-US" dirty="0"/>
              <a:t>Effective (Active) General Permits</a:t>
            </a:r>
          </a:p>
          <a:p>
            <a:pPr marL="342900" indent="-342900" algn="l">
              <a:buFont typeface="Arial" panose="020B0604020202020204" pitchFamily="34" charset="0"/>
              <a:buChar char="•"/>
            </a:pPr>
            <a:r>
              <a:rPr lang="en-US" dirty="0"/>
              <a:t>Transfer of Compliance Monitoring and Enforcement Authority</a:t>
            </a:r>
          </a:p>
          <a:p>
            <a:pPr marL="800100" lvl="1" indent="-342900" algn="l">
              <a:buFont typeface="Arial" panose="020B0604020202020204" pitchFamily="34" charset="0"/>
              <a:buChar char="•"/>
            </a:pPr>
            <a:r>
              <a:rPr lang="en-US" dirty="0"/>
              <a:t>New and Pending Individual Applications</a:t>
            </a:r>
          </a:p>
          <a:p>
            <a:pPr marL="800100" lvl="1" indent="-342900" algn="l">
              <a:buFont typeface="Arial" panose="020B0604020202020204" pitchFamily="34" charset="0"/>
              <a:buChar char="•"/>
            </a:pPr>
            <a:r>
              <a:rPr lang="en-US" dirty="0"/>
              <a:t>Effective (Active) Individual Permits</a:t>
            </a:r>
          </a:p>
          <a:p>
            <a:pPr marL="800100" lvl="1" indent="-342900" algn="l">
              <a:buFont typeface="Arial" panose="020B0604020202020204" pitchFamily="34" charset="0"/>
              <a:buChar char="•"/>
            </a:pPr>
            <a:r>
              <a:rPr lang="en-US" dirty="0"/>
              <a:t>Effective (Active) General Permits</a:t>
            </a:r>
          </a:p>
          <a:p>
            <a:pPr marL="800100" lvl="1" indent="-342900" algn="l">
              <a:buFont typeface="Arial" panose="020B0604020202020204" pitchFamily="34" charset="0"/>
              <a:buChar char="•"/>
            </a:pPr>
            <a:r>
              <a:rPr lang="en-US" dirty="0"/>
              <a:t>Permits with Pending Enforcement Actions</a:t>
            </a:r>
          </a:p>
          <a:p>
            <a:pPr marL="342900" indent="-342900" algn="l">
              <a:buFont typeface="Arial" panose="020B0604020202020204" pitchFamily="34" charset="0"/>
              <a:buChar char="•"/>
            </a:pPr>
            <a:r>
              <a:rPr lang="en-US" dirty="0"/>
              <a:t>Transfer of Information and Records</a:t>
            </a:r>
          </a:p>
          <a:p>
            <a:pPr marL="342900" indent="-342900" algn="l">
              <a:buFont typeface="Arial" panose="020B0604020202020204" pitchFamily="34" charset="0"/>
              <a:buChar char="•"/>
            </a:pPr>
            <a:r>
              <a:rPr lang="en-US" dirty="0"/>
              <a:t>Notification to Permittees</a:t>
            </a:r>
          </a:p>
        </p:txBody>
      </p:sp>
    </p:spTree>
    <p:extLst>
      <p:ext uri="{BB962C8B-B14F-4D97-AF65-F5344CB8AC3E}">
        <p14:creationId xmlns:p14="http://schemas.microsoft.com/office/powerpoint/2010/main" val="365807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C799-2963-FF4D-0106-AD7CED6D7C9C}"/>
              </a:ext>
            </a:extLst>
          </p:cNvPr>
          <p:cNvSpPr>
            <a:spLocks noGrp="1"/>
          </p:cNvSpPr>
          <p:nvPr>
            <p:ph type="title"/>
          </p:nvPr>
        </p:nvSpPr>
        <p:spPr/>
        <p:txBody>
          <a:bodyPr/>
          <a:lstStyle/>
          <a:p>
            <a:r>
              <a:rPr lang="en-US" dirty="0"/>
              <a:t>Produced Wastewater</a:t>
            </a:r>
          </a:p>
        </p:txBody>
      </p:sp>
      <p:sp>
        <p:nvSpPr>
          <p:cNvPr id="4" name="Content Placeholder 3">
            <a:extLst>
              <a:ext uri="{FF2B5EF4-FFF2-40B4-BE49-F238E27FC236}">
                <a16:creationId xmlns:a16="http://schemas.microsoft.com/office/drawing/2014/main" id="{51B1FF29-687F-6E63-56DE-6F2AF67ED125}"/>
              </a:ext>
            </a:extLst>
          </p:cNvPr>
          <p:cNvSpPr>
            <a:spLocks noGrp="1"/>
          </p:cNvSpPr>
          <p:nvPr>
            <p:ph sz="half" idx="1"/>
          </p:nvPr>
        </p:nvSpPr>
        <p:spPr>
          <a:xfrm>
            <a:off x="838199" y="1825625"/>
            <a:ext cx="10215623" cy="4351338"/>
          </a:xfrm>
        </p:spPr>
        <p:txBody>
          <a:bodyPr/>
          <a:lstStyle/>
          <a:p>
            <a:pPr marL="0" indent="0">
              <a:buNone/>
            </a:pPr>
            <a:r>
              <a:rPr lang="en-US" i="1" dirty="0"/>
              <a:t>The fluid brought up from the hydrocarbon-bearing strata during the extraction of oil and gas, and includes, where present, formation water, injection water, and any chemicals added downhole or during the oil/water separation process. </a:t>
            </a:r>
          </a:p>
          <a:p>
            <a:pPr marL="0" indent="0">
              <a:buNone/>
            </a:pPr>
            <a:r>
              <a:rPr lang="en-US" dirty="0"/>
              <a:t>[40 CFR 435.33 (v)]</a:t>
            </a:r>
          </a:p>
          <a:p>
            <a:pPr marL="0" indent="0">
              <a:buNone/>
            </a:pPr>
            <a:r>
              <a:rPr lang="en-US" b="1" u="sng" dirty="0"/>
              <a:t>Management Options</a:t>
            </a:r>
          </a:p>
          <a:p>
            <a:pPr lvl="1"/>
            <a:r>
              <a:rPr lang="en-US" sz="2800" dirty="0"/>
              <a:t>Reuse within the oil field</a:t>
            </a:r>
          </a:p>
          <a:p>
            <a:pPr lvl="1"/>
            <a:r>
              <a:rPr lang="en-US" sz="2800" dirty="0"/>
              <a:t>Disposal by underground injection</a:t>
            </a:r>
          </a:p>
          <a:p>
            <a:pPr lvl="1"/>
            <a:r>
              <a:rPr lang="en-US" sz="2800" dirty="0"/>
              <a:t>Treatment and disposal by discharge to surface waters</a:t>
            </a:r>
          </a:p>
          <a:p>
            <a:endParaRPr lang="en-US" u="sng" dirty="0"/>
          </a:p>
          <a:p>
            <a:pPr marL="0" indent="0">
              <a:buNone/>
            </a:pPr>
            <a:r>
              <a:rPr lang="en-US" dirty="0"/>
              <a:t>	</a:t>
            </a:r>
          </a:p>
        </p:txBody>
      </p:sp>
    </p:spTree>
    <p:extLst>
      <p:ext uri="{BB962C8B-B14F-4D97-AF65-F5344CB8AC3E}">
        <p14:creationId xmlns:p14="http://schemas.microsoft.com/office/powerpoint/2010/main" val="221587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BA63-030F-EA22-C0D8-FDB5401A09F4}"/>
              </a:ext>
            </a:extLst>
          </p:cNvPr>
          <p:cNvSpPr>
            <a:spLocks noGrp="1"/>
          </p:cNvSpPr>
          <p:nvPr>
            <p:ph type="ctrTitle"/>
          </p:nvPr>
        </p:nvSpPr>
        <p:spPr>
          <a:xfrm>
            <a:off x="555584" y="780851"/>
            <a:ext cx="11134845" cy="1372039"/>
          </a:xfrm>
        </p:spPr>
        <p:txBody>
          <a:bodyPr/>
          <a:lstStyle/>
          <a:p>
            <a:r>
              <a:rPr lang="en-US" sz="4000" dirty="0"/>
              <a:t>Texas Pollutant Discharge Elimination System (TPDES) </a:t>
            </a:r>
          </a:p>
        </p:txBody>
      </p:sp>
      <p:sp>
        <p:nvSpPr>
          <p:cNvPr id="3" name="Subtitle 2">
            <a:extLst>
              <a:ext uri="{FF2B5EF4-FFF2-40B4-BE49-F238E27FC236}">
                <a16:creationId xmlns:a16="http://schemas.microsoft.com/office/drawing/2014/main" id="{88394383-23BA-6A55-C693-E4E80F0BD67E}"/>
              </a:ext>
            </a:extLst>
          </p:cNvPr>
          <p:cNvSpPr>
            <a:spLocks noGrp="1"/>
          </p:cNvSpPr>
          <p:nvPr>
            <p:ph type="subTitle" idx="1"/>
          </p:nvPr>
        </p:nvSpPr>
        <p:spPr>
          <a:xfrm>
            <a:off x="555585" y="2314937"/>
            <a:ext cx="10868628" cy="3762212"/>
          </a:xfrm>
        </p:spPr>
        <p:txBody>
          <a:bodyPr/>
          <a:lstStyle/>
          <a:p>
            <a:pPr algn="l"/>
            <a:r>
              <a:rPr lang="en-US" sz="2000" dirty="0"/>
              <a:t>The Texas Commission on Environmental Quality (TCEQ) is federally delegated by the U.S. Environmental Protection Agency to implement the TPDES program to control discharges of pollutants to surface waters of the Unites States. </a:t>
            </a:r>
          </a:p>
          <a:p>
            <a:pPr algn="l"/>
            <a:r>
              <a:rPr lang="en-US" sz="2000" dirty="0"/>
              <a:t>TPDES permits are developed under Chapter 26 of the Texas Water Code, which authorizes TCEQ to set requirements in a permit before an entity discharges wastewater into the surface waters of the State. </a:t>
            </a:r>
          </a:p>
          <a:p>
            <a:pPr algn="l"/>
            <a:endParaRPr lang="en-US" sz="2000" dirty="0"/>
          </a:p>
          <a:p>
            <a:pPr algn="l"/>
            <a:r>
              <a:rPr lang="en-US" sz="2000" dirty="0"/>
              <a:t>TCEQ prepares TPDES permits that comply with state and federal water quality rules and regulations:</a:t>
            </a:r>
          </a:p>
          <a:p>
            <a:pPr marL="800100" lvl="1" indent="-342900" algn="l">
              <a:buFont typeface="Arial" panose="020B0604020202020204" pitchFamily="34" charset="0"/>
              <a:buChar char="•"/>
            </a:pPr>
            <a:r>
              <a:rPr lang="en-US" dirty="0"/>
              <a:t>individual authorizations</a:t>
            </a:r>
          </a:p>
          <a:p>
            <a:pPr marL="800100" lvl="1" indent="-342900" algn="l">
              <a:buFont typeface="Arial" panose="020B0604020202020204" pitchFamily="34" charset="0"/>
              <a:buChar char="•"/>
            </a:pPr>
            <a:r>
              <a:rPr lang="en-US" dirty="0"/>
              <a:t>general permits </a:t>
            </a:r>
          </a:p>
        </p:txBody>
      </p:sp>
      <p:sp>
        <p:nvSpPr>
          <p:cNvPr id="4" name="Slide Number Placeholder 3">
            <a:extLst>
              <a:ext uri="{FF2B5EF4-FFF2-40B4-BE49-F238E27FC236}">
                <a16:creationId xmlns:a16="http://schemas.microsoft.com/office/drawing/2014/main" id="{FAB70B2A-51BA-81D0-A8EC-309E4E8A6648}"/>
              </a:ext>
            </a:extLst>
          </p:cNvPr>
          <p:cNvSpPr>
            <a:spLocks noGrp="1"/>
          </p:cNvSpPr>
          <p:nvPr>
            <p:ph type="sldNum" sz="quarter" idx="12"/>
          </p:nvPr>
        </p:nvSpPr>
        <p:spPr/>
        <p:txBody>
          <a:bodyPr/>
          <a:lstStyle/>
          <a:p>
            <a:fld id="{FE96E056-139D-44BA-96DA-C01F9CC74598}" type="slidenum">
              <a:rPr lang="en-US" smtClean="0"/>
              <a:pPr/>
              <a:t>5</a:t>
            </a:fld>
            <a:endParaRPr lang="en-US" dirty="0"/>
          </a:p>
        </p:txBody>
      </p:sp>
    </p:spTree>
    <p:extLst>
      <p:ext uri="{BB962C8B-B14F-4D97-AF65-F5344CB8AC3E}">
        <p14:creationId xmlns:p14="http://schemas.microsoft.com/office/powerpoint/2010/main" val="267894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2950-C480-671A-C001-704C300190EA}"/>
              </a:ext>
            </a:extLst>
          </p:cNvPr>
          <p:cNvSpPr>
            <a:spLocks noGrp="1"/>
          </p:cNvSpPr>
          <p:nvPr>
            <p:ph type="ctrTitle"/>
          </p:nvPr>
        </p:nvSpPr>
        <p:spPr>
          <a:xfrm>
            <a:off x="960699" y="1006997"/>
            <a:ext cx="9707301" cy="1122745"/>
          </a:xfrm>
        </p:spPr>
        <p:txBody>
          <a:bodyPr/>
          <a:lstStyle/>
          <a:p>
            <a:r>
              <a:rPr lang="en-US" dirty="0"/>
              <a:t>TPDES permits</a:t>
            </a:r>
          </a:p>
        </p:txBody>
      </p:sp>
      <p:sp>
        <p:nvSpPr>
          <p:cNvPr id="3" name="Subtitle 2">
            <a:extLst>
              <a:ext uri="{FF2B5EF4-FFF2-40B4-BE49-F238E27FC236}">
                <a16:creationId xmlns:a16="http://schemas.microsoft.com/office/drawing/2014/main" id="{C41485FC-122A-BBFC-0598-A80120243021}"/>
              </a:ext>
            </a:extLst>
          </p:cNvPr>
          <p:cNvSpPr>
            <a:spLocks noGrp="1"/>
          </p:cNvSpPr>
          <p:nvPr>
            <p:ph type="subTitle" idx="1"/>
          </p:nvPr>
        </p:nvSpPr>
        <p:spPr>
          <a:xfrm>
            <a:off x="960699" y="2314937"/>
            <a:ext cx="10405640" cy="3297031"/>
          </a:xfrm>
        </p:spPr>
        <p:txBody>
          <a:bodyPr/>
          <a:lstStyle/>
          <a:p>
            <a:pPr algn="l"/>
            <a:r>
              <a:rPr lang="en-US" dirty="0"/>
              <a:t>Protect the quality of water bodies by:</a:t>
            </a:r>
          </a:p>
          <a:p>
            <a:pPr marL="342900" indent="-342900" algn="l">
              <a:buFont typeface="Arial" panose="020B0604020202020204" pitchFamily="34" charset="0"/>
              <a:buChar char="•"/>
            </a:pPr>
            <a:r>
              <a:rPr lang="en-US" dirty="0"/>
              <a:t>Assessing the wastestreams and receiving waters </a:t>
            </a:r>
          </a:p>
          <a:p>
            <a:pPr marL="342900" indent="-342900" algn="l">
              <a:buFont typeface="Arial" panose="020B0604020202020204" pitchFamily="34" charset="0"/>
              <a:buChar char="•"/>
            </a:pPr>
            <a:r>
              <a:rPr lang="en-US" dirty="0"/>
              <a:t>Controlling pollutants discharged from point sources</a:t>
            </a:r>
          </a:p>
          <a:p>
            <a:pPr marL="800100" lvl="1" indent="-342900" algn="l">
              <a:buFont typeface="Arial" panose="020B0604020202020204" pitchFamily="34" charset="0"/>
              <a:buChar char="•"/>
            </a:pPr>
            <a:r>
              <a:rPr lang="en-US" dirty="0"/>
              <a:t>Effluent limitations </a:t>
            </a:r>
          </a:p>
          <a:p>
            <a:pPr marL="342900" indent="-342900" algn="l">
              <a:buFont typeface="Arial" panose="020B0604020202020204" pitchFamily="34" charset="0"/>
              <a:buChar char="•"/>
            </a:pPr>
            <a:r>
              <a:rPr lang="en-US" dirty="0"/>
              <a:t>Monitoring and Reporting (M/R) requirements</a:t>
            </a:r>
          </a:p>
        </p:txBody>
      </p:sp>
      <p:sp>
        <p:nvSpPr>
          <p:cNvPr id="4" name="Slide Number Placeholder 3">
            <a:extLst>
              <a:ext uri="{FF2B5EF4-FFF2-40B4-BE49-F238E27FC236}">
                <a16:creationId xmlns:a16="http://schemas.microsoft.com/office/drawing/2014/main" id="{7471F8A5-C120-8F0B-E0A0-3B1A05373BDD}"/>
              </a:ext>
            </a:extLst>
          </p:cNvPr>
          <p:cNvSpPr>
            <a:spLocks noGrp="1"/>
          </p:cNvSpPr>
          <p:nvPr>
            <p:ph type="sldNum" sz="quarter" idx="12"/>
          </p:nvPr>
        </p:nvSpPr>
        <p:spPr/>
        <p:txBody>
          <a:bodyPr/>
          <a:lstStyle/>
          <a:p>
            <a:fld id="{FE96E056-139D-44BA-96DA-C01F9CC74598}" type="slidenum">
              <a:rPr lang="en-US" smtClean="0"/>
              <a:pPr/>
              <a:t>6</a:t>
            </a:fld>
            <a:endParaRPr lang="en-US" dirty="0"/>
          </a:p>
        </p:txBody>
      </p:sp>
    </p:spTree>
    <p:extLst>
      <p:ext uri="{BB962C8B-B14F-4D97-AF65-F5344CB8AC3E}">
        <p14:creationId xmlns:p14="http://schemas.microsoft.com/office/powerpoint/2010/main" val="397381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5F08-CEA9-3E44-71F5-24E293250335}"/>
              </a:ext>
            </a:extLst>
          </p:cNvPr>
          <p:cNvSpPr>
            <a:spLocks noGrp="1"/>
          </p:cNvSpPr>
          <p:nvPr>
            <p:ph type="ctrTitle"/>
          </p:nvPr>
        </p:nvSpPr>
        <p:spPr>
          <a:xfrm>
            <a:off x="532015" y="723767"/>
            <a:ext cx="11089178" cy="905527"/>
          </a:xfrm>
        </p:spPr>
        <p:txBody>
          <a:bodyPr/>
          <a:lstStyle/>
          <a:p>
            <a:r>
              <a:rPr lang="en-US" sz="4400" dirty="0"/>
              <a:t>TCEQ Types of Permits</a:t>
            </a:r>
          </a:p>
        </p:txBody>
      </p:sp>
      <p:sp>
        <p:nvSpPr>
          <p:cNvPr id="3" name="Subtitle 2">
            <a:extLst>
              <a:ext uri="{FF2B5EF4-FFF2-40B4-BE49-F238E27FC236}">
                <a16:creationId xmlns:a16="http://schemas.microsoft.com/office/drawing/2014/main" id="{E4597C62-9CE9-5D52-3482-FBE73EB822C1}"/>
              </a:ext>
            </a:extLst>
          </p:cNvPr>
          <p:cNvSpPr>
            <a:spLocks noGrp="1"/>
          </p:cNvSpPr>
          <p:nvPr>
            <p:ph type="subTitle" idx="1"/>
          </p:nvPr>
        </p:nvSpPr>
        <p:spPr>
          <a:xfrm>
            <a:off x="598516" y="1911927"/>
            <a:ext cx="11346873" cy="4444425"/>
          </a:xfrm>
        </p:spPr>
        <p:txBody>
          <a:bodyPr/>
          <a:lstStyle/>
          <a:p>
            <a:pPr algn="l"/>
            <a:r>
              <a:rPr lang="en-US" sz="3200" i="1" u="sng" dirty="0">
                <a:solidFill>
                  <a:schemeClr val="accent6">
                    <a:lumMod val="50000"/>
                  </a:schemeClr>
                </a:solidFill>
                <a:latin typeface="+mj-lt"/>
              </a:rPr>
              <a:t>One Individual Permit and Five General Permit Options</a:t>
            </a:r>
          </a:p>
          <a:p>
            <a:pPr algn="l"/>
            <a:r>
              <a:rPr lang="en-US" sz="1800" b="1" u="sng" dirty="0">
                <a:solidFill>
                  <a:schemeClr val="accent6">
                    <a:lumMod val="50000"/>
                  </a:schemeClr>
                </a:solidFill>
                <a:latin typeface="+mj-lt"/>
              </a:rPr>
              <a:t>Wastewater Permit Types</a:t>
            </a:r>
          </a:p>
          <a:p>
            <a:pPr algn="l"/>
            <a:r>
              <a:rPr lang="en-US" sz="2000" dirty="0">
                <a:latin typeface="+mj-lt"/>
              </a:rPr>
              <a:t>1. Texas Pollutant Discharge Elimination System (TPDES) Individual Permits</a:t>
            </a:r>
          </a:p>
          <a:p>
            <a:pPr algn="l"/>
            <a:r>
              <a:rPr lang="en-US" sz="2000" dirty="0">
                <a:latin typeface="+mj-lt"/>
              </a:rPr>
              <a:t>2. </a:t>
            </a:r>
            <a:r>
              <a:rPr lang="en-US" sz="2000" dirty="0">
                <a:effectLst/>
                <a:latin typeface="+mj-lt"/>
                <a:ea typeface="Times New Roman" panose="02020603050405020304" pitchFamily="18" charset="0"/>
              </a:rPr>
              <a:t>TPDES Oil and Gas General Permit TXG310000 – </a:t>
            </a:r>
            <a:r>
              <a:rPr lang="en-US" sz="2000" dirty="0">
                <a:effectLst/>
                <a:highlight>
                  <a:srgbClr val="FFFF00"/>
                </a:highlight>
                <a:latin typeface="+mj-lt"/>
                <a:ea typeface="Times New Roman" panose="02020603050405020304" pitchFamily="18" charset="0"/>
              </a:rPr>
              <a:t>Pending</a:t>
            </a:r>
          </a:p>
          <a:p>
            <a:pPr algn="l"/>
            <a:r>
              <a:rPr lang="en-US" sz="2000" dirty="0">
                <a:latin typeface="+mj-lt"/>
                <a:ea typeface="Times New Roman" panose="02020603050405020304" pitchFamily="18" charset="0"/>
              </a:rPr>
              <a:t>3. </a:t>
            </a:r>
            <a:r>
              <a:rPr lang="en-US" sz="2000" dirty="0">
                <a:effectLst/>
                <a:latin typeface="+mj-lt"/>
                <a:ea typeface="Times New Roman" panose="02020603050405020304" pitchFamily="18" charset="0"/>
              </a:rPr>
              <a:t>Outer Continental Shelf General Permit WQG280000 – </a:t>
            </a:r>
            <a:r>
              <a:rPr lang="en-US" sz="2000" dirty="0">
                <a:effectLst/>
                <a:highlight>
                  <a:srgbClr val="FFFF00"/>
                </a:highlight>
                <a:latin typeface="+mj-lt"/>
                <a:ea typeface="Times New Roman" panose="02020603050405020304" pitchFamily="18" charset="0"/>
              </a:rPr>
              <a:t>Pending</a:t>
            </a:r>
          </a:p>
          <a:p>
            <a:pPr algn="l"/>
            <a:r>
              <a:rPr lang="en-US" sz="2000" dirty="0">
                <a:latin typeface="+mj-lt"/>
                <a:ea typeface="Times New Roman" panose="02020603050405020304" pitchFamily="18" charset="0"/>
              </a:rPr>
              <a:t>4. </a:t>
            </a:r>
            <a:r>
              <a:rPr lang="en-US" sz="2000" dirty="0">
                <a:effectLst/>
                <a:latin typeface="+mj-lt"/>
                <a:ea typeface="Calibri" panose="020F0502020204030204" pitchFamily="34" charset="0"/>
              </a:rPr>
              <a:t>Hydrostatic Testing General Permit TXG670000</a:t>
            </a:r>
          </a:p>
          <a:p>
            <a:pPr algn="l"/>
            <a:r>
              <a:rPr lang="en-US" sz="1800" b="1" u="sng" dirty="0">
                <a:solidFill>
                  <a:schemeClr val="accent6">
                    <a:lumMod val="50000"/>
                  </a:schemeClr>
                </a:solidFill>
                <a:latin typeface="+mj-lt"/>
                <a:ea typeface="Calibri" panose="020F0502020204030204" pitchFamily="34" charset="0"/>
              </a:rPr>
              <a:t>Stormwater Permit Types</a:t>
            </a:r>
            <a:endParaRPr lang="en-US" sz="1800" b="1" u="sng" dirty="0">
              <a:solidFill>
                <a:schemeClr val="accent6">
                  <a:lumMod val="50000"/>
                </a:schemeClr>
              </a:solidFill>
              <a:effectLst/>
              <a:latin typeface="+mj-lt"/>
              <a:ea typeface="Calibri" panose="020F0502020204030204" pitchFamily="34" charset="0"/>
            </a:endParaRPr>
          </a:p>
          <a:p>
            <a:pPr algn="l"/>
            <a:r>
              <a:rPr lang="en-US" sz="2000" dirty="0">
                <a:latin typeface="+mj-lt"/>
                <a:ea typeface="Calibri" panose="020F0502020204030204" pitchFamily="34" charset="0"/>
              </a:rPr>
              <a:t>5. </a:t>
            </a:r>
            <a:r>
              <a:rPr lang="en-US" sz="2000" dirty="0">
                <a:effectLst/>
                <a:latin typeface="+mj-lt"/>
                <a:ea typeface="Calibri" panose="020F0502020204030204" pitchFamily="34" charset="0"/>
              </a:rPr>
              <a:t>Construction General Permit TXR150000 </a:t>
            </a:r>
            <a:endParaRPr lang="en-US" sz="2000" dirty="0">
              <a:latin typeface="+mj-lt"/>
              <a:ea typeface="Calibri" panose="020F0502020204030204" pitchFamily="34" charset="0"/>
            </a:endParaRPr>
          </a:p>
          <a:p>
            <a:pPr algn="l"/>
            <a:r>
              <a:rPr lang="en-US" sz="2000" dirty="0">
                <a:latin typeface="+mj-lt"/>
                <a:ea typeface="Calibri" panose="020F0502020204030204" pitchFamily="34" charset="0"/>
              </a:rPr>
              <a:t>6. </a:t>
            </a:r>
            <a:r>
              <a:rPr lang="en-US" sz="2000" dirty="0">
                <a:effectLst/>
                <a:latin typeface="+mj-lt"/>
                <a:ea typeface="Calibri" panose="020F0502020204030204" pitchFamily="34" charset="0"/>
              </a:rPr>
              <a:t>Multi-Sector General Permit TXR050000 – </a:t>
            </a:r>
            <a:r>
              <a:rPr lang="en-US" sz="2000" dirty="0">
                <a:effectLst/>
                <a:highlight>
                  <a:srgbClr val="FFFF00"/>
                </a:highlight>
                <a:latin typeface="+mj-lt"/>
                <a:ea typeface="Calibri" panose="020F0502020204030204" pitchFamily="34" charset="0"/>
              </a:rPr>
              <a:t>Amendment Pending</a:t>
            </a:r>
            <a:endParaRPr lang="en-US" sz="2000" dirty="0">
              <a:highlight>
                <a:srgbClr val="FFFF00"/>
              </a:highlight>
              <a:latin typeface="+mj-lt"/>
              <a:ea typeface="Calibri" panose="020F0502020204030204" pitchFamily="34" charset="0"/>
            </a:endParaRPr>
          </a:p>
          <a:p>
            <a:pPr algn="l"/>
            <a:endParaRPr lang="en-US" sz="1800" dirty="0">
              <a:effectLst/>
              <a:latin typeface="+mj-lt"/>
              <a:ea typeface="Times New Roman" panose="02020603050405020304" pitchFamily="18" charset="0"/>
            </a:endParaRPr>
          </a:p>
          <a:p>
            <a:pPr algn="l"/>
            <a:endParaRPr lang="en-US" sz="1800" dirty="0">
              <a:effectLst/>
              <a:latin typeface="Calibri" panose="020F0502020204030204" pitchFamily="34" charset="0"/>
              <a:ea typeface="Times New Roman" panose="02020603050405020304" pitchFamily="18" charset="0"/>
            </a:endParaRPr>
          </a:p>
          <a:p>
            <a:pPr algn="l"/>
            <a:endParaRPr lang="en-US" dirty="0">
              <a:effectLst/>
              <a:latin typeface="+mj-lt"/>
              <a:ea typeface="Times New Roman" panose="02020603050405020304" pitchFamily="18" charset="0"/>
            </a:endParaRPr>
          </a:p>
          <a:p>
            <a:pPr marL="342900" indent="-342900" algn="l">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E352A89-F4CF-1F6D-CD4E-7C84F0F9278D}"/>
              </a:ext>
            </a:extLst>
          </p:cNvPr>
          <p:cNvSpPr>
            <a:spLocks noGrp="1"/>
          </p:cNvSpPr>
          <p:nvPr>
            <p:ph type="sldNum" sz="quarter" idx="12"/>
          </p:nvPr>
        </p:nvSpPr>
        <p:spPr/>
        <p:txBody>
          <a:bodyPr/>
          <a:lstStyle/>
          <a:p>
            <a:fld id="{FE96E056-139D-44BA-96DA-C01F9CC74598}" type="slidenum">
              <a:rPr lang="en-US" smtClean="0"/>
              <a:pPr/>
              <a:t>7</a:t>
            </a:fld>
            <a:endParaRPr lang="en-US" dirty="0"/>
          </a:p>
        </p:txBody>
      </p:sp>
    </p:spTree>
    <p:extLst>
      <p:ext uri="{BB962C8B-B14F-4D97-AF65-F5344CB8AC3E}">
        <p14:creationId xmlns:p14="http://schemas.microsoft.com/office/powerpoint/2010/main" val="29959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5F08-CEA9-3E44-71F5-24E293250335}"/>
              </a:ext>
            </a:extLst>
          </p:cNvPr>
          <p:cNvSpPr>
            <a:spLocks noGrp="1"/>
          </p:cNvSpPr>
          <p:nvPr>
            <p:ph type="title"/>
          </p:nvPr>
        </p:nvSpPr>
        <p:spPr/>
        <p:txBody>
          <a:bodyPr/>
          <a:lstStyle/>
          <a:p>
            <a:r>
              <a:rPr lang="en-US" sz="4400" dirty="0"/>
              <a:t>Overview</a:t>
            </a:r>
          </a:p>
        </p:txBody>
      </p:sp>
      <p:sp>
        <p:nvSpPr>
          <p:cNvPr id="3" name="Subtitle 2">
            <a:extLst>
              <a:ext uri="{FF2B5EF4-FFF2-40B4-BE49-F238E27FC236}">
                <a16:creationId xmlns:a16="http://schemas.microsoft.com/office/drawing/2014/main" id="{E4597C62-9CE9-5D52-3482-FBE73EB822C1}"/>
              </a:ext>
            </a:extLst>
          </p:cNvPr>
          <p:cNvSpPr>
            <a:spLocks noGrp="1"/>
          </p:cNvSpPr>
          <p:nvPr>
            <p:ph sz="half" idx="1"/>
          </p:nvPr>
        </p:nvSpPr>
        <p:spPr>
          <a:xfrm>
            <a:off x="497711" y="1825625"/>
            <a:ext cx="5775767" cy="4351338"/>
          </a:xfrm>
        </p:spPr>
        <p:txBody>
          <a:bodyPr/>
          <a:lstStyle/>
          <a:p>
            <a:pPr marL="0" indent="0" algn="l">
              <a:buNone/>
            </a:pPr>
            <a:r>
              <a:rPr lang="en-US" dirty="0"/>
              <a:t>Three wastewater general permits</a:t>
            </a:r>
          </a:p>
          <a:p>
            <a:r>
              <a:rPr lang="en-US" sz="2000" dirty="0">
                <a:effectLst/>
                <a:latin typeface="+mj-lt"/>
                <a:ea typeface="Times New Roman" panose="02020603050405020304" pitchFamily="18" charset="0"/>
              </a:rPr>
              <a:t>TXG310000 - East</a:t>
            </a:r>
          </a:p>
          <a:p>
            <a:r>
              <a:rPr lang="en-US" sz="2000" dirty="0">
                <a:effectLst/>
                <a:latin typeface="+mj-lt"/>
                <a:ea typeface="Times New Roman" panose="02020603050405020304" pitchFamily="18" charset="0"/>
              </a:rPr>
              <a:t>WQG280000 - East</a:t>
            </a:r>
          </a:p>
          <a:p>
            <a:r>
              <a:rPr lang="en-US" sz="2000" dirty="0">
                <a:effectLst/>
                <a:latin typeface="+mj-lt"/>
                <a:ea typeface="Calibri" panose="020F0502020204030204" pitchFamily="34" charset="0"/>
              </a:rPr>
              <a:t>TXG670000 - Statewide</a:t>
            </a:r>
            <a:endParaRPr lang="en-US" sz="2000" dirty="0"/>
          </a:p>
          <a:p>
            <a:pPr marL="0" indent="0" algn="l">
              <a:buNone/>
            </a:pPr>
            <a:r>
              <a:rPr lang="en-US" dirty="0"/>
              <a:t>Two stormwater general permits</a:t>
            </a:r>
          </a:p>
          <a:p>
            <a:r>
              <a:rPr lang="en-US" sz="2000" dirty="0"/>
              <a:t> Statewide</a:t>
            </a:r>
          </a:p>
          <a:p>
            <a:pPr marL="0" indent="0">
              <a:buNone/>
            </a:pPr>
            <a:r>
              <a:rPr lang="en-US" dirty="0"/>
              <a:t>Individual wastewater permit</a:t>
            </a:r>
          </a:p>
          <a:p>
            <a:pPr marL="342900" indent="-342900" algn="l">
              <a:buFont typeface="Arial" panose="020B0604020202020204" pitchFamily="34" charset="0"/>
              <a:buChar char="•"/>
            </a:pPr>
            <a:r>
              <a:rPr lang="en-US" sz="2000" dirty="0"/>
              <a:t>Statewide</a:t>
            </a:r>
          </a:p>
          <a:p>
            <a:pPr marL="800100" lvl="1" indent="-342900"/>
            <a:endParaRPr lang="en-US" dirty="0"/>
          </a:p>
          <a:p>
            <a:pPr marL="0" indent="0" algn="l">
              <a:buNone/>
            </a:pPr>
            <a:endParaRPr lang="en-US" dirty="0"/>
          </a:p>
        </p:txBody>
      </p:sp>
      <p:pic>
        <p:nvPicPr>
          <p:cNvPr id="16" name="Content Placeholder 15">
            <a:extLst>
              <a:ext uri="{FF2B5EF4-FFF2-40B4-BE49-F238E27FC236}">
                <a16:creationId xmlns:a16="http://schemas.microsoft.com/office/drawing/2014/main" id="{1E0558D7-14E0-5B83-C93C-8AB76381E89D}"/>
              </a:ext>
            </a:extLst>
          </p:cNvPr>
          <p:cNvPicPr>
            <a:picLocks noGrp="1" noChangeAspect="1"/>
          </p:cNvPicPr>
          <p:nvPr>
            <p:ph sz="half" idx="2"/>
          </p:nvPr>
        </p:nvPicPr>
        <p:blipFill>
          <a:blip r:embed="rId3"/>
          <a:stretch>
            <a:fillRect/>
          </a:stretch>
        </p:blipFill>
        <p:spPr>
          <a:xfrm>
            <a:off x="6453026" y="1825625"/>
            <a:ext cx="5106083" cy="4351338"/>
          </a:xfrm>
          <a:noFill/>
          <a:ln w="12700">
            <a:solidFill>
              <a:schemeClr val="accent1">
                <a:lumMod val="50000"/>
              </a:schemeClr>
            </a:solidFill>
          </a:ln>
        </p:spPr>
      </p:pic>
    </p:spTree>
    <p:extLst>
      <p:ext uri="{BB962C8B-B14F-4D97-AF65-F5344CB8AC3E}">
        <p14:creationId xmlns:p14="http://schemas.microsoft.com/office/powerpoint/2010/main" val="417149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A91C7-5A4C-F70C-D936-E93E38D93807}"/>
              </a:ext>
            </a:extLst>
          </p:cNvPr>
          <p:cNvSpPr>
            <a:spLocks noGrp="1"/>
          </p:cNvSpPr>
          <p:nvPr>
            <p:ph type="ctrTitle"/>
          </p:nvPr>
        </p:nvSpPr>
        <p:spPr>
          <a:xfrm>
            <a:off x="497710" y="501649"/>
            <a:ext cx="9607871" cy="755720"/>
          </a:xfrm>
        </p:spPr>
        <p:txBody>
          <a:bodyPr/>
          <a:lstStyle/>
          <a:p>
            <a:r>
              <a:rPr lang="en-US" sz="4400" dirty="0"/>
              <a:t>TXG310000</a:t>
            </a:r>
          </a:p>
        </p:txBody>
      </p:sp>
      <p:sp>
        <p:nvSpPr>
          <p:cNvPr id="3" name="Subtitle 2">
            <a:extLst>
              <a:ext uri="{FF2B5EF4-FFF2-40B4-BE49-F238E27FC236}">
                <a16:creationId xmlns:a16="http://schemas.microsoft.com/office/drawing/2014/main" id="{1B8A7602-C841-F6AB-CCD5-C414AC980895}"/>
              </a:ext>
            </a:extLst>
          </p:cNvPr>
          <p:cNvSpPr>
            <a:spLocks noGrp="1"/>
          </p:cNvSpPr>
          <p:nvPr>
            <p:ph type="subTitle" idx="1"/>
          </p:nvPr>
        </p:nvSpPr>
        <p:spPr>
          <a:xfrm>
            <a:off x="497710" y="1678329"/>
            <a:ext cx="4051141" cy="4496967"/>
          </a:xfrm>
        </p:spPr>
        <p:txBody>
          <a:bodyPr/>
          <a:lstStyle/>
          <a:p>
            <a:pPr algn="l"/>
            <a:r>
              <a:rPr lang="en-US" b="1" i="0" dirty="0">
                <a:solidFill>
                  <a:srgbClr val="212529"/>
                </a:solidFill>
                <a:effectLst/>
                <a:latin typeface="Verdana" panose="020B0604030504040204" pitchFamily="34" charset="0"/>
              </a:rPr>
              <a:t>New general permit to authorize new and existing</a:t>
            </a:r>
          </a:p>
          <a:p>
            <a:pPr algn="l"/>
            <a:endParaRPr lang="en-US" sz="1100" b="1" i="0" dirty="0">
              <a:solidFill>
                <a:srgbClr val="212529"/>
              </a:solidFill>
              <a:effectLst/>
              <a:latin typeface="Verdana" panose="020B0604030504040204" pitchFamily="34" charset="0"/>
            </a:endParaRPr>
          </a:p>
          <a:p>
            <a:pPr marL="342900" indent="-342900" algn="l">
              <a:buFont typeface="Wingdings" panose="05000000000000000000" pitchFamily="2" charset="2"/>
              <a:buChar char="§"/>
            </a:pPr>
            <a:r>
              <a:rPr lang="en-US" b="0" i="0" dirty="0">
                <a:solidFill>
                  <a:srgbClr val="212529"/>
                </a:solidFill>
                <a:effectLst/>
                <a:latin typeface="Verdana" panose="020B0604030504040204" pitchFamily="34" charset="0"/>
              </a:rPr>
              <a:t>onshore stripper well facilities</a:t>
            </a:r>
          </a:p>
          <a:p>
            <a:pPr marL="342900" indent="-342900" algn="l">
              <a:buFont typeface="Wingdings" panose="05000000000000000000" pitchFamily="2" charset="2"/>
              <a:buChar char="§"/>
            </a:pPr>
            <a:r>
              <a:rPr lang="en-US" b="0" i="0" dirty="0">
                <a:solidFill>
                  <a:srgbClr val="212529"/>
                </a:solidFill>
                <a:effectLst/>
                <a:latin typeface="Verdana" panose="020B0604030504040204" pitchFamily="34" charset="0"/>
              </a:rPr>
              <a:t>coastal facilities</a:t>
            </a:r>
          </a:p>
          <a:p>
            <a:pPr marL="342900" indent="-342900" algn="l">
              <a:buFont typeface="Wingdings" panose="05000000000000000000" pitchFamily="2" charset="2"/>
              <a:buChar char="§"/>
            </a:pPr>
            <a:r>
              <a:rPr lang="en-US" b="0" i="0" dirty="0">
                <a:solidFill>
                  <a:srgbClr val="212529"/>
                </a:solidFill>
                <a:effectLst/>
                <a:latin typeface="Verdana" panose="020B0604030504040204" pitchFamily="34" charset="0"/>
              </a:rPr>
              <a:t>territorial seas facilities</a:t>
            </a:r>
          </a:p>
          <a:p>
            <a:pPr algn="l"/>
            <a:endParaRPr lang="en-US" sz="800" dirty="0">
              <a:solidFill>
                <a:srgbClr val="212529"/>
              </a:solidFill>
              <a:latin typeface="Verdana" panose="020B0604030504040204" pitchFamily="34" charset="0"/>
            </a:endParaRPr>
          </a:p>
          <a:p>
            <a:pPr algn="l"/>
            <a:r>
              <a:rPr lang="en-US" b="1" dirty="0">
                <a:solidFill>
                  <a:srgbClr val="212529"/>
                </a:solidFill>
                <a:latin typeface="Verdana" panose="020B0604030504040204" pitchFamily="34" charset="0"/>
              </a:rPr>
              <a:t>For activities </a:t>
            </a:r>
            <a:r>
              <a:rPr lang="en-US" b="1" dirty="0">
                <a:solidFill>
                  <a:srgbClr val="212529"/>
                </a:solidFill>
                <a:highlight>
                  <a:srgbClr val="FFFF00"/>
                </a:highlight>
                <a:latin typeface="Verdana" panose="020B0604030504040204" pitchFamily="34" charset="0"/>
              </a:rPr>
              <a:t>EAST</a:t>
            </a:r>
            <a:r>
              <a:rPr lang="en-US" b="1" dirty="0">
                <a:solidFill>
                  <a:srgbClr val="212529"/>
                </a:solidFill>
                <a:latin typeface="Verdana" panose="020B0604030504040204" pitchFamily="34" charset="0"/>
              </a:rPr>
              <a:t> of the 98</a:t>
            </a:r>
            <a:r>
              <a:rPr lang="en-US" b="1" baseline="30000" dirty="0">
                <a:solidFill>
                  <a:srgbClr val="212529"/>
                </a:solidFill>
                <a:latin typeface="Verdana" panose="020B0604030504040204" pitchFamily="34" charset="0"/>
              </a:rPr>
              <a:t>th</a:t>
            </a:r>
            <a:r>
              <a:rPr lang="en-US" b="1" dirty="0">
                <a:solidFill>
                  <a:srgbClr val="212529"/>
                </a:solidFill>
                <a:latin typeface="Verdana" panose="020B0604030504040204" pitchFamily="34" charset="0"/>
              </a:rPr>
              <a:t> Meridian</a:t>
            </a:r>
            <a:endParaRPr lang="en-US" b="1" i="0" dirty="0">
              <a:solidFill>
                <a:srgbClr val="212529"/>
              </a:solidFill>
              <a:effectLst/>
              <a:latin typeface="Verdana" panose="020B0604030504040204" pitchFamily="34" charset="0"/>
            </a:endParaRPr>
          </a:p>
        </p:txBody>
      </p:sp>
      <p:sp>
        <p:nvSpPr>
          <p:cNvPr id="4" name="Slide Number Placeholder 3">
            <a:extLst>
              <a:ext uri="{FF2B5EF4-FFF2-40B4-BE49-F238E27FC236}">
                <a16:creationId xmlns:a16="http://schemas.microsoft.com/office/drawing/2014/main" id="{7F7888DC-EFF1-6EEE-479B-8CECD673B940}"/>
              </a:ext>
            </a:extLst>
          </p:cNvPr>
          <p:cNvSpPr>
            <a:spLocks noGrp="1"/>
          </p:cNvSpPr>
          <p:nvPr>
            <p:ph type="sldNum" sz="quarter" idx="12"/>
          </p:nvPr>
        </p:nvSpPr>
        <p:spPr/>
        <p:txBody>
          <a:bodyPr/>
          <a:lstStyle/>
          <a:p>
            <a:fld id="{FE96E056-139D-44BA-96DA-C01F9CC74598}" type="slidenum">
              <a:rPr lang="en-US" smtClean="0"/>
              <a:pPr/>
              <a:t>9</a:t>
            </a:fld>
            <a:endParaRPr lang="en-US" dirty="0"/>
          </a:p>
        </p:txBody>
      </p:sp>
      <p:pic>
        <p:nvPicPr>
          <p:cNvPr id="8" name="Picture 7">
            <a:extLst>
              <a:ext uri="{FF2B5EF4-FFF2-40B4-BE49-F238E27FC236}">
                <a16:creationId xmlns:a16="http://schemas.microsoft.com/office/drawing/2014/main" id="{8D95F6A9-704E-DE04-4CFD-ABDCB282F263}"/>
              </a:ext>
            </a:extLst>
          </p:cNvPr>
          <p:cNvPicPr>
            <a:picLocks noChangeAspect="1"/>
          </p:cNvPicPr>
          <p:nvPr/>
        </p:nvPicPr>
        <p:blipFill>
          <a:blip r:embed="rId3"/>
          <a:stretch>
            <a:fillRect/>
          </a:stretch>
        </p:blipFill>
        <p:spPr>
          <a:xfrm>
            <a:off x="5188551" y="468321"/>
            <a:ext cx="6751318" cy="6175296"/>
          </a:xfrm>
          <a:prstGeom prst="rect">
            <a:avLst/>
          </a:prstGeom>
        </p:spPr>
      </p:pic>
    </p:spTree>
    <p:extLst>
      <p:ext uri="{BB962C8B-B14F-4D97-AF65-F5344CB8AC3E}">
        <p14:creationId xmlns:p14="http://schemas.microsoft.com/office/powerpoint/2010/main" val="391849320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43032F23-8A8A-414A-BB12-6F55226F491C}" vid="{31A4273F-DE06-43CA-AAE0-B29F183E03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TCEQ-crosshatch green-light</Template>
  <TotalTime>16186</TotalTime>
  <Words>4399</Words>
  <Application>Microsoft Office PowerPoint</Application>
  <PresentationFormat>Widescreen</PresentationFormat>
  <Paragraphs>423</Paragraphs>
  <Slides>29</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Courier New</vt:lpstr>
      <vt:lpstr>Georgia</vt:lpstr>
      <vt:lpstr>Lucida Bright</vt:lpstr>
      <vt:lpstr>Times New Roman</vt:lpstr>
      <vt:lpstr>Verdana</vt:lpstr>
      <vt:lpstr>Wingdings</vt:lpstr>
      <vt:lpstr>Custom Design</vt:lpstr>
      <vt:lpstr>Produced Wastewater Permitting</vt:lpstr>
      <vt:lpstr>Produced Wastewater Regulatory Authority</vt:lpstr>
      <vt:lpstr>TPDES MOA Addendum January 15, 2021</vt:lpstr>
      <vt:lpstr>Produced Wastewater</vt:lpstr>
      <vt:lpstr>Texas Pollutant Discharge Elimination System (TPDES) </vt:lpstr>
      <vt:lpstr>TPDES permits</vt:lpstr>
      <vt:lpstr>TCEQ Types of Permits</vt:lpstr>
      <vt:lpstr>Overview</vt:lpstr>
      <vt:lpstr>TXG310000</vt:lpstr>
      <vt:lpstr>Onshore Stripper Well Facilities  TXG310000</vt:lpstr>
      <vt:lpstr>Coastal Facilities  TXG310000</vt:lpstr>
      <vt:lpstr>Territorial Seas Facilities  TXG310000</vt:lpstr>
      <vt:lpstr>How is TXG310000 Different</vt:lpstr>
      <vt:lpstr>Effluent &amp; Monitoring Requirements TXG310000</vt:lpstr>
      <vt:lpstr>TXG310000 Status</vt:lpstr>
      <vt:lpstr>Outer Continental Shelf</vt:lpstr>
      <vt:lpstr>Outer Continental Shelf Facilities  WQG280000</vt:lpstr>
      <vt:lpstr>WQ280000</vt:lpstr>
      <vt:lpstr>Hydrostatic Test Discharges</vt:lpstr>
      <vt:lpstr>Hydrostatic Test Discharges TXG670000</vt:lpstr>
      <vt:lpstr>Stormwater General Permits</vt:lpstr>
      <vt:lpstr>Individual wastewater permits</vt:lpstr>
      <vt:lpstr>Implementation Procedures (IPs)</vt:lpstr>
      <vt:lpstr>Effluent Limitations</vt:lpstr>
      <vt:lpstr>West of the 98th Meridian</vt:lpstr>
      <vt:lpstr>Produced Wastewater West vs East</vt:lpstr>
      <vt:lpstr>Status of Permits - October 2023</vt:lpstr>
      <vt:lpstr>EPA review</vt:lpstr>
      <vt:lpstr>Robert Sadlier Robert.Sadlier@tceq.texas.gov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WQD</dc:creator>
  <cp:lastModifiedBy>Robert Sadlier</cp:lastModifiedBy>
  <cp:revision>49</cp:revision>
  <dcterms:created xsi:type="dcterms:W3CDTF">2023-09-12T14:13:34Z</dcterms:created>
  <dcterms:modified xsi:type="dcterms:W3CDTF">2023-10-30T22:00:36Z</dcterms:modified>
</cp:coreProperties>
</file>