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</p:sldMasterIdLst>
  <p:notesMasterIdLst>
    <p:notesMasterId r:id="rId21"/>
  </p:notesMasterIdLst>
  <p:handoutMasterIdLst>
    <p:handoutMasterId r:id="rId22"/>
  </p:handoutMasterIdLst>
  <p:sldIdLst>
    <p:sldId id="1273" r:id="rId6"/>
    <p:sldId id="1388" r:id="rId7"/>
    <p:sldId id="1403" r:id="rId8"/>
    <p:sldId id="1404" r:id="rId9"/>
    <p:sldId id="1446" r:id="rId10"/>
    <p:sldId id="1396" r:id="rId11"/>
    <p:sldId id="1447" r:id="rId12"/>
    <p:sldId id="1442" r:id="rId13"/>
    <p:sldId id="1459" r:id="rId14"/>
    <p:sldId id="1461" r:id="rId15"/>
    <p:sldId id="1307" r:id="rId16"/>
    <p:sldId id="1455" r:id="rId17"/>
    <p:sldId id="1463" r:id="rId18"/>
    <p:sldId id="1464" r:id="rId19"/>
    <p:sldId id="13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B853B-F3FB-11F2-904B-9A58BB9DABF5}" name="Shaw, Kristi" initials="SK" userId="S::kshaw@hdrinc.com::881076ec-a7b8-4263-8ad6-f3a28070d5f8" providerId="AD"/>
  <p188:author id="{D56353AD-2A32-4F02-C6FD-7CDA68BB5DF4}" name="Gerlach, Helen" initials="GH" userId="S::Helen.Gerlach@austintexas.gov::3ef6d7e0-0306-4543-8533-b9161ec24bd3" providerId="AD"/>
  <p188:author id="{86E064D9-F530-9DAA-0AC4-820CBF01BDA2}" name="Calabrese, Carolynn" initials="CC" userId="S::CCALABRESE@hdrinc.com::b001b722-b508-4ca3-9a2d-81c76215d6e6" providerId="AD"/>
  <p188:author id="{EFA436E2-A0D5-6E6A-DCBA-695FE94BAC2B}" name="Browne, Sarah (Round Rock)" initials="BS(R" userId="S::SBROWNE@hdrinc.com::f25fd1ee-7de6-4d30-9be5-b49e8cddeee9" providerId="AD"/>
  <p188:author id="{080D83FD-34B2-A688-1510-E6EDC458F882}" name="Roalson, Shay" initials="RS" userId="S::shay.roalson@austintexas.gov::df6e1572-3fdf-4adb-84d4-6e23a59ca39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lach, Helen" initials="GH" lastIdx="10" clrIdx="0">
    <p:extLst>
      <p:ext uri="{19B8F6BF-5375-455C-9EA6-DF929625EA0E}">
        <p15:presenceInfo xmlns:p15="http://schemas.microsoft.com/office/powerpoint/2012/main" userId="S::Helen.Gerlach@austintexas.gov::3ef6d7e0-0306-4543-8533-b9161ec24bd3" providerId="AD"/>
      </p:ext>
    </p:extLst>
  </p:cmAuthor>
  <p:cmAuthor id="2" name="Calabrese, Carolynn" initials="CC" lastIdx="4" clrIdx="1">
    <p:extLst>
      <p:ext uri="{19B8F6BF-5375-455C-9EA6-DF929625EA0E}">
        <p15:presenceInfo xmlns:p15="http://schemas.microsoft.com/office/powerpoint/2012/main" userId="S::CCALABRESE@hdrinc.com::b001b722-b508-4ca3-9a2d-81c76215d6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A9D"/>
    <a:srgbClr val="595A5A"/>
    <a:srgbClr val="C7C8CA"/>
    <a:srgbClr val="939598"/>
    <a:srgbClr val="CCE3F5"/>
    <a:srgbClr val="498CB4"/>
    <a:srgbClr val="325C75"/>
    <a:srgbClr val="75CDF3"/>
    <a:srgbClr val="27AAE1"/>
    <a:srgbClr val="D2E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39018-BE85-4C01-9474-83C0E0B7D939}" v="1" dt="2023-11-02T17:53:52.7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96240" autoAdjust="0"/>
  </p:normalViewPr>
  <p:slideViewPr>
    <p:cSldViewPr>
      <p:cViewPr varScale="1">
        <p:scale>
          <a:sx n="45" d="100"/>
          <a:sy n="45" d="100"/>
        </p:scale>
        <p:origin x="58" y="1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1836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es-Gonzalez, Marisa" userId="19301c61-4c26-4a13-bcd2-b50815530d62" providerId="ADAL" clId="{43A39018-BE85-4C01-9474-83C0E0B7D939}"/>
    <pc:docChg chg="undo custSel delSld modSld">
      <pc:chgData name="Flores-Gonzalez, Marisa" userId="19301c61-4c26-4a13-bcd2-b50815530d62" providerId="ADAL" clId="{43A39018-BE85-4C01-9474-83C0E0B7D939}" dt="2023-11-02T18:00:36.208" v="48" actId="478"/>
      <pc:docMkLst>
        <pc:docMk/>
      </pc:docMkLst>
      <pc:sldChg chg="modSp mod">
        <pc:chgData name="Flores-Gonzalez, Marisa" userId="19301c61-4c26-4a13-bcd2-b50815530d62" providerId="ADAL" clId="{43A39018-BE85-4C01-9474-83C0E0B7D939}" dt="2023-11-02T18:00:16.010" v="44" actId="20577"/>
        <pc:sldMkLst>
          <pc:docMk/>
          <pc:sldMk cId="552301651" sldId="1273"/>
        </pc:sldMkLst>
        <pc:spChg chg="mod">
          <ac:chgData name="Flores-Gonzalez, Marisa" userId="19301c61-4c26-4a13-bcd2-b50815530d62" providerId="ADAL" clId="{43A39018-BE85-4C01-9474-83C0E0B7D939}" dt="2023-11-02T18:00:16.010" v="44" actId="20577"/>
          <ac:spMkLst>
            <pc:docMk/>
            <pc:sldMk cId="552301651" sldId="1273"/>
            <ac:spMk id="2" creationId="{2F9107F3-1675-4EB7-A27B-53C8863CAFA9}"/>
          </ac:spMkLst>
        </pc:spChg>
      </pc:sldChg>
      <pc:sldChg chg="addSp delSp modSp mod">
        <pc:chgData name="Flores-Gonzalez, Marisa" userId="19301c61-4c26-4a13-bcd2-b50815530d62" providerId="ADAL" clId="{43A39018-BE85-4C01-9474-83C0E0B7D939}" dt="2023-11-02T18:00:36.208" v="48" actId="478"/>
        <pc:sldMkLst>
          <pc:docMk/>
          <pc:sldMk cId="3165563602" sldId="1388"/>
        </pc:sldMkLst>
        <pc:spChg chg="add del mod">
          <ac:chgData name="Flores-Gonzalez, Marisa" userId="19301c61-4c26-4a13-bcd2-b50815530d62" providerId="ADAL" clId="{43A39018-BE85-4C01-9474-83C0E0B7D939}" dt="2023-11-02T18:00:36.208" v="48" actId="478"/>
          <ac:spMkLst>
            <pc:docMk/>
            <pc:sldMk cId="3165563602" sldId="1388"/>
            <ac:spMk id="5" creationId="{8F6B5E70-20D3-E823-705B-BFE502E539A6}"/>
          </ac:spMkLst>
        </pc:spChg>
        <pc:spChg chg="add del">
          <ac:chgData name="Flores-Gonzalez, Marisa" userId="19301c61-4c26-4a13-bcd2-b50815530d62" providerId="ADAL" clId="{43A39018-BE85-4C01-9474-83C0E0B7D939}" dt="2023-11-02T18:00:36.208" v="48" actId="478"/>
          <ac:spMkLst>
            <pc:docMk/>
            <pc:sldMk cId="3165563602" sldId="1388"/>
            <ac:spMk id="14" creationId="{45DEA8C7-5340-46FC-B14F-301EAFBE7522}"/>
          </ac:spMkLst>
        </pc:spChg>
      </pc:sldChg>
      <pc:sldChg chg="modSp del mod">
        <pc:chgData name="Flores-Gonzalez, Marisa" userId="19301c61-4c26-4a13-bcd2-b50815530d62" providerId="ADAL" clId="{43A39018-BE85-4C01-9474-83C0E0B7D939}" dt="2023-11-02T17:55:26.634" v="34" actId="2696"/>
        <pc:sldMkLst>
          <pc:docMk/>
          <pc:sldMk cId="1700754728" sldId="1391"/>
        </pc:sldMkLst>
        <pc:spChg chg="mod">
          <ac:chgData name="Flores-Gonzalez, Marisa" userId="19301c61-4c26-4a13-bcd2-b50815530d62" providerId="ADAL" clId="{43A39018-BE85-4C01-9474-83C0E0B7D939}" dt="2023-11-02T17:55:14.068" v="24" actId="21"/>
          <ac:spMkLst>
            <pc:docMk/>
            <pc:sldMk cId="1700754728" sldId="1391"/>
            <ac:spMk id="16" creationId="{ADFBD834-4627-42AF-9F25-DBE682C5F07D}"/>
          </ac:spMkLst>
        </pc:spChg>
      </pc:sldChg>
      <pc:sldChg chg="modSp mod">
        <pc:chgData name="Flores-Gonzalez, Marisa" userId="19301c61-4c26-4a13-bcd2-b50815530d62" providerId="ADAL" clId="{43A39018-BE85-4C01-9474-83C0E0B7D939}" dt="2023-11-02T17:56:03.082" v="36" actId="20577"/>
        <pc:sldMkLst>
          <pc:docMk/>
          <pc:sldMk cId="4057774756" sldId="1446"/>
        </pc:sldMkLst>
        <pc:spChg chg="mod">
          <ac:chgData name="Flores-Gonzalez, Marisa" userId="19301c61-4c26-4a13-bcd2-b50815530d62" providerId="ADAL" clId="{43A39018-BE85-4C01-9474-83C0E0B7D939}" dt="2023-11-02T17:56:03.082" v="36" actId="20577"/>
          <ac:spMkLst>
            <pc:docMk/>
            <pc:sldMk cId="4057774756" sldId="1446"/>
            <ac:spMk id="8" creationId="{AC9153BC-1138-4578-89B0-C64AEC9C9F9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95723-FEE1-4C8A-B95D-45CFF53FE3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8A46C-12A2-45B1-B117-F3DF84CE2A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6407C-FD6B-4C4C-B344-BE35A214E1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81646-316A-4338-9E3A-298C97280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89035-EE6E-42EA-A530-4FAF9F4D14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50DAD-49A5-41A5-875F-F85CA8DE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73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A3F0E-5ACA-4AE3-917A-2BB6163F216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B89B5-D186-44ED-9613-302D7DA4E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89B5-D186-44ED-9613-302D7DA4EF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58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Amy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Roadmap describes the history and makes recommendations to help incorporate equity in the way ASR is implemented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equity and affordability tool is geared towards incorporating equity into how ASR is implemented, and used a framework of questions identified in the road map when considering project alternatives.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Community workshops in fall 2022 sought input from community on the questions included in the EAT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Tool helps team understand benefits and burdens for different ASR project options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For both AW customers and people near infrastructure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Results of the tool analysis will be used in conjunction with technical data to recommend a location for ASR piloting and testing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CA3CC-E040-426A-BD9D-8E6CA1306B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0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89B5-D186-44ED-9613-302D7DA4E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604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89B5-D186-44ED-9613-302D7DA4E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708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89B5-D186-44ED-9613-302D7DA4E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533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89B5-D186-44ED-9613-302D7DA4EF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7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89B5-D186-44ED-9613-302D7DA4EF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89B5-D186-44ED-9613-302D7DA4EF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5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 cities are using ASR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89B5-D186-44ED-9613-302D7DA4EF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3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89B5-D186-44ED-9613-302D7DA4E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66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89B5-D186-44ED-9613-302D7DA4EF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47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B89B5-D186-44ED-9613-302D7DA4EF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94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89B5-D186-44ED-9613-302D7DA4E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471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89B5-D186-44ED-9613-302D7DA4E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51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27DFA3-F8F2-40AD-906B-D5407C4C5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/>
        </p:blipFill>
        <p:spPr>
          <a:xfrm>
            <a:off x="-1" y="1"/>
            <a:ext cx="1220544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C16678-14DC-4AC4-A56C-AA9C4F2CB44E}"/>
              </a:ext>
            </a:extLst>
          </p:cNvPr>
          <p:cNvSpPr/>
          <p:nvPr userDrawn="1"/>
        </p:nvSpPr>
        <p:spPr>
          <a:xfrm>
            <a:off x="7450566" y="0"/>
            <a:ext cx="4754880" cy="6858000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97E6DBA-6A5D-411B-95BD-14ABBAE5F0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4800" y="457200"/>
            <a:ext cx="3899914" cy="2036803"/>
          </a:xfrm>
        </p:spPr>
        <p:txBody>
          <a:bodyPr wrap="square" lIns="0" tIns="0" rIns="0" bIns="0" anchor="t">
            <a:normAutofit/>
          </a:bodyPr>
          <a:lstStyle>
            <a:lvl1pPr marL="0" indent="0" algn="r"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AAFB6-C436-4E4D-8677-B1875FD2D1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566" y="4572000"/>
            <a:ext cx="3200399" cy="1600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58F98BC-BD30-4867-8F68-F1B515DF07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276" y="6213635"/>
            <a:ext cx="3017520" cy="276999"/>
          </a:xfrm>
        </p:spPr>
        <p:txBody>
          <a:bodyPr lIns="0" tIns="0" rIns="0" bIns="0">
            <a:no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C1BF5-1290-4A77-B01B-01A2160A1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0598" y="5074555"/>
            <a:ext cx="869577" cy="869577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F639E7-F1E2-47C8-81F2-02129248DA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0" y="4022187"/>
            <a:ext cx="3823714" cy="276999"/>
          </a:xfrm>
        </p:spPr>
        <p:txBody>
          <a:bodyPr lIns="0" tIns="0" rIns="0" bIns="0">
            <a:normAutofit/>
          </a:bodyPr>
          <a:lstStyle>
            <a:lvl1pPr marL="0" indent="0" algn="r"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79842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685800"/>
            <a:ext cx="6399210" cy="5486400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1" y="685800"/>
            <a:ext cx="3657600" cy="235761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3429000"/>
            <a:ext cx="3657599" cy="24399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904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5DF4-5EEF-402D-AB17-F8609D25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3455D-7446-446C-B420-0823A991C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622011"/>
            <a:ext cx="5410200" cy="35549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04931-701D-4D3D-9B3A-293360590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2011"/>
            <a:ext cx="5410200" cy="35549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02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877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010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A958D-4C87-4642-80CA-58D0F75B9CFC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600" y="762000"/>
            <a:ext cx="3657600" cy="266700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848600" y="3962400"/>
            <a:ext cx="3657600" cy="14582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B256E-8825-4F2A-99DF-F9976CE49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0198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1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6413" y="0"/>
            <a:ext cx="7010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A958D-4C87-4642-80CA-58D0F75B9CFC}"/>
              </a:ext>
            </a:extLst>
          </p:cNvPr>
          <p:cNvSpPr/>
          <p:nvPr userDrawn="1"/>
        </p:nvSpPr>
        <p:spPr>
          <a:xfrm>
            <a:off x="0" y="0"/>
            <a:ext cx="5181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3657600" cy="266700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3962400"/>
            <a:ext cx="3657600" cy="1458218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B256E-8825-4F2A-99DF-F9976CE49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0198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4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010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A958D-4C87-4642-80CA-58D0F75B9CFC}"/>
              </a:ext>
            </a:extLst>
          </p:cNvPr>
          <p:cNvSpPr/>
          <p:nvPr userDrawn="1"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3657600" cy="266700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848600" y="762000"/>
            <a:ext cx="3657600" cy="46586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98146-D852-4274-A519-74ABC16B7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0198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95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685800"/>
            <a:ext cx="6095998" cy="5105400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85BBB-B734-4286-BF67-C826CEB191F0}"/>
              </a:ext>
            </a:extLst>
          </p:cNvPr>
          <p:cNvSpPr/>
          <p:nvPr userDrawn="1"/>
        </p:nvSpPr>
        <p:spPr>
          <a:xfrm>
            <a:off x="-15997" y="0"/>
            <a:ext cx="5181600" cy="6858000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3119EB-20F1-4F07-B25D-67595870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4267200" cy="5029200"/>
          </a:xfrm>
        </p:spPr>
        <p:txBody>
          <a:bodyPr anchor="t"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686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4122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en-US"/>
              <a:t>Tap to add text col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4600" y="1450848"/>
            <a:ext cx="5257800" cy="4873752"/>
          </a:xfrm>
        </p:spPr>
        <p:txBody>
          <a:bodyPr/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/>
              <a:t>Tap to add text col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27DFA3-F8F2-40AD-906B-D5407C4C5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/>
        </p:blipFill>
        <p:spPr>
          <a:xfrm>
            <a:off x="-1" y="1"/>
            <a:ext cx="1220544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C16678-14DC-4AC4-A56C-AA9C4F2CB44E}"/>
              </a:ext>
            </a:extLst>
          </p:cNvPr>
          <p:cNvSpPr/>
          <p:nvPr userDrawn="1"/>
        </p:nvSpPr>
        <p:spPr>
          <a:xfrm>
            <a:off x="7450566" y="0"/>
            <a:ext cx="4754880" cy="6858000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97E6DBA-6A5D-411B-95BD-14ABBAE5F0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4800" y="457200"/>
            <a:ext cx="3899914" cy="2036803"/>
          </a:xfrm>
        </p:spPr>
        <p:txBody>
          <a:bodyPr wrap="square" lIns="0" tIns="0" rIns="0" bIns="0" anchor="t">
            <a:normAutofit/>
          </a:bodyPr>
          <a:lstStyle>
            <a:lvl1pPr marL="0" indent="0" algn="r"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AAFB6-C436-4E4D-8677-B1875FD2D1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566" y="4572000"/>
            <a:ext cx="3200399" cy="1600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58F98BC-BD30-4867-8F68-F1B515DF07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276" y="6213635"/>
            <a:ext cx="3017520" cy="276999"/>
          </a:xfrm>
        </p:spPr>
        <p:txBody>
          <a:bodyPr lIns="0" tIns="0" rIns="0" bIns="0">
            <a:noAutofit/>
          </a:bodyPr>
          <a:lstStyle>
            <a:lvl1pPr marL="0" indent="0" algn="l"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C1BF5-1290-4A77-B01B-01A2160A1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0598" y="5074555"/>
            <a:ext cx="869577" cy="869577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F639E7-F1E2-47C8-81F2-02129248DA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0" y="4022187"/>
            <a:ext cx="3823714" cy="276999"/>
          </a:xfrm>
        </p:spPr>
        <p:txBody>
          <a:bodyPr lIns="0" tIns="0" rIns="0" bIns="0">
            <a:normAutofit/>
          </a:bodyPr>
          <a:lstStyle>
            <a:lvl1pPr marL="0" indent="0" algn="r"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4100554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dy of water surrounded by trees&#10;&#10;Description generated with very high confidence">
            <a:extLst>
              <a:ext uri="{FF2B5EF4-FFF2-40B4-BE49-F238E27FC236}">
                <a16:creationId xmlns:a16="http://schemas.microsoft.com/office/drawing/2014/main" id="{C074F299-2549-4891-A891-B7E6DF6F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" b="10503"/>
          <a:stretch/>
        </p:blipFill>
        <p:spPr>
          <a:xfrm>
            <a:off x="13448" y="0"/>
            <a:ext cx="1216510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C16678-14DC-4AC4-A56C-AA9C4F2CB44E}"/>
              </a:ext>
            </a:extLst>
          </p:cNvPr>
          <p:cNvSpPr/>
          <p:nvPr userDrawn="1"/>
        </p:nvSpPr>
        <p:spPr>
          <a:xfrm>
            <a:off x="0" y="3352800"/>
            <a:ext cx="12205447" cy="2414954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97E6DBA-6A5D-411B-95BD-14ABBAE5F0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81400"/>
            <a:ext cx="12192000" cy="1601084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BFB4D83-9BC8-49B4-8B61-35FBCD6E69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3447" y="5182484"/>
            <a:ext cx="12218894" cy="369332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 | 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F31C67-A89C-4AD6-A209-E77D258CB3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992837"/>
            <a:ext cx="640080" cy="640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C4C44C-04F0-490C-A966-A5BD3BCB50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0198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dy of water surrounded by trees&#10;&#10;Description generated with very high confidence">
            <a:extLst>
              <a:ext uri="{FF2B5EF4-FFF2-40B4-BE49-F238E27FC236}">
                <a16:creationId xmlns:a16="http://schemas.microsoft.com/office/drawing/2014/main" id="{C074F299-2549-4891-A891-B7E6DF6F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" b="10503"/>
          <a:stretch/>
        </p:blipFill>
        <p:spPr>
          <a:xfrm>
            <a:off x="13448" y="0"/>
            <a:ext cx="1216510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C16678-14DC-4AC4-A56C-AA9C4F2CB44E}"/>
              </a:ext>
            </a:extLst>
          </p:cNvPr>
          <p:cNvSpPr/>
          <p:nvPr userDrawn="1"/>
        </p:nvSpPr>
        <p:spPr>
          <a:xfrm>
            <a:off x="0" y="3352800"/>
            <a:ext cx="12205447" cy="2414954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97E6DBA-6A5D-411B-95BD-14ABBAE5F0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81400"/>
            <a:ext cx="12192000" cy="1601084"/>
          </a:xfr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BFB4D83-9BC8-49B4-8B61-35FBCD6E69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3447" y="5182484"/>
            <a:ext cx="12218894" cy="369332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 | 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F31C67-A89C-4AD6-A209-E77D258CB3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992837"/>
            <a:ext cx="640080" cy="640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C4C44C-04F0-490C-A966-A5BD3BCB50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0198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26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water&#10;&#10;Description automatically generated">
            <a:extLst>
              <a:ext uri="{FF2B5EF4-FFF2-40B4-BE49-F238E27FC236}">
                <a16:creationId xmlns:a16="http://schemas.microsoft.com/office/drawing/2014/main" id="{5979777F-CDDF-4DF3-A117-B7730FC2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12477" r="14380" b="20575"/>
          <a:stretch/>
        </p:blipFill>
        <p:spPr>
          <a:xfrm>
            <a:off x="-13448" y="0"/>
            <a:ext cx="1220544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C16678-14DC-4AC4-A56C-AA9C4F2CB44E}"/>
              </a:ext>
            </a:extLst>
          </p:cNvPr>
          <p:cNvSpPr/>
          <p:nvPr userDrawn="1"/>
        </p:nvSpPr>
        <p:spPr>
          <a:xfrm>
            <a:off x="0" y="772328"/>
            <a:ext cx="12205447" cy="2275672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97E6DBA-6A5D-411B-95BD-14ABBAE5F0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0337"/>
            <a:ext cx="12192000" cy="1237397"/>
          </a:xfrm>
        </p:spPr>
        <p:txBody>
          <a:bodyPr wrap="square" lIns="0" tIns="0" rIns="0" bIns="0">
            <a:norm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9C2CD-F4A7-4811-8418-673785DF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992837"/>
            <a:ext cx="640080" cy="640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8BD01-237B-49A5-83FC-8BD40FCB8F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019800"/>
            <a:ext cx="640080" cy="640080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7CD3C62-40B3-417F-B117-B98695F31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13447" y="2507734"/>
            <a:ext cx="12218894" cy="369332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 |  Date</a:t>
            </a:r>
          </a:p>
        </p:txBody>
      </p:sp>
    </p:spTree>
    <p:extLst>
      <p:ext uri="{BB962C8B-B14F-4D97-AF65-F5344CB8AC3E}">
        <p14:creationId xmlns:p14="http://schemas.microsoft.com/office/powerpoint/2010/main" val="818670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6EA4-4935-4DCD-9B63-E11A701D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2209799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A24B3-E6C8-4E35-80DD-A916F76F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429000"/>
            <a:ext cx="10972800" cy="220979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14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8CA9-7943-4582-9504-A362286A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371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22DDB-2C12-4B23-B99F-F1DDAC42D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407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8CA9-7943-4582-9504-A362286A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3716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5746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ab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97828E1-C9B3-440E-9110-C8810471B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3276600"/>
            <a:ext cx="1066800" cy="10668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75B0EC-54F3-4E38-B8C1-64148E942D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208396"/>
            <a:ext cx="9563100" cy="190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E3444F-745C-4CFA-BA77-A9FD68739514}"/>
              </a:ext>
            </a:extLst>
          </p:cNvPr>
          <p:cNvSpPr/>
          <p:nvPr userDrawn="1"/>
        </p:nvSpPr>
        <p:spPr>
          <a:xfrm>
            <a:off x="0" y="6019800"/>
            <a:ext cx="1219200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18CA9-7943-4582-9504-A362286A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3716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ED37AD-7D3B-47DC-B17A-40C87B7D9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600" y="1066800"/>
            <a:ext cx="9448800" cy="54863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54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4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9351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8CA9-7943-4582-9504-A362286A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685799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46B77-1C98-4B8B-AC54-4B499220B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75" y="5942099"/>
            <a:ext cx="640080" cy="64008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E12805C-DB4C-4AEC-A47E-34C22A8527AE}"/>
              </a:ext>
            </a:extLst>
          </p:cNvPr>
          <p:cNvGrpSpPr/>
          <p:nvPr userDrawn="1"/>
        </p:nvGrpSpPr>
        <p:grpSpPr>
          <a:xfrm>
            <a:off x="609600" y="1785191"/>
            <a:ext cx="11582399" cy="795482"/>
            <a:chOff x="609600" y="1947718"/>
            <a:chExt cx="11582399" cy="7954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F267DA-8AA2-43DE-9D1E-13B70938F040}"/>
                </a:ext>
              </a:extLst>
            </p:cNvPr>
            <p:cNvSpPr/>
            <p:nvPr userDrawn="1"/>
          </p:nvSpPr>
          <p:spPr>
            <a:xfrm>
              <a:off x="986717" y="1947718"/>
              <a:ext cx="11205282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135509-013F-4A3C-B9DD-5BC3035A0D81}"/>
                </a:ext>
              </a:extLst>
            </p:cNvPr>
            <p:cNvSpPr/>
            <p:nvPr userDrawn="1"/>
          </p:nvSpPr>
          <p:spPr>
            <a:xfrm>
              <a:off x="609600" y="1947718"/>
              <a:ext cx="795482" cy="795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DDBA55-5D83-4083-97CB-0A7FC3FDF92D}"/>
                </a:ext>
              </a:extLst>
            </p:cNvPr>
            <p:cNvSpPr/>
            <p:nvPr userDrawn="1"/>
          </p:nvSpPr>
          <p:spPr>
            <a:xfrm>
              <a:off x="681917" y="2020035"/>
              <a:ext cx="650849" cy="6508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0F63BD8-D983-48E3-B778-0CF0C032B1EF}"/>
              </a:ext>
            </a:extLst>
          </p:cNvPr>
          <p:cNvGrpSpPr/>
          <p:nvPr userDrawn="1"/>
        </p:nvGrpSpPr>
        <p:grpSpPr>
          <a:xfrm>
            <a:off x="984780" y="2804993"/>
            <a:ext cx="11207219" cy="795482"/>
            <a:chOff x="984780" y="2926888"/>
            <a:chExt cx="11207219" cy="79548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8DCEE83-190F-4D16-A86A-02D38E8F84F9}"/>
                </a:ext>
              </a:extLst>
            </p:cNvPr>
            <p:cNvSpPr/>
            <p:nvPr userDrawn="1"/>
          </p:nvSpPr>
          <p:spPr>
            <a:xfrm>
              <a:off x="1361896" y="2926888"/>
              <a:ext cx="10830103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C731A99-18FF-4123-B638-31D655D3488E}"/>
                </a:ext>
              </a:extLst>
            </p:cNvPr>
            <p:cNvGrpSpPr/>
            <p:nvPr userDrawn="1"/>
          </p:nvGrpSpPr>
          <p:grpSpPr>
            <a:xfrm>
              <a:off x="984780" y="2926888"/>
              <a:ext cx="795482" cy="795482"/>
              <a:chOff x="984780" y="2926888"/>
              <a:chExt cx="795482" cy="79548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1644ACE-A8DC-4A6E-AB12-70C0B3DD9053}"/>
                  </a:ext>
                </a:extLst>
              </p:cNvPr>
              <p:cNvSpPr/>
              <p:nvPr userDrawn="1"/>
            </p:nvSpPr>
            <p:spPr>
              <a:xfrm>
                <a:off x="984780" y="2926888"/>
                <a:ext cx="795482" cy="7954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35E6070-B43E-49C6-B436-42714C52BE30}"/>
                  </a:ext>
                </a:extLst>
              </p:cNvPr>
              <p:cNvSpPr/>
              <p:nvPr userDrawn="1"/>
            </p:nvSpPr>
            <p:spPr>
              <a:xfrm>
                <a:off x="1057097" y="2999205"/>
                <a:ext cx="650849" cy="65084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10D971-351F-454A-AD24-5A23557D5FFD}"/>
              </a:ext>
            </a:extLst>
          </p:cNvPr>
          <p:cNvGrpSpPr/>
          <p:nvPr userDrawn="1"/>
        </p:nvGrpSpPr>
        <p:grpSpPr>
          <a:xfrm>
            <a:off x="1361897" y="3824795"/>
            <a:ext cx="10830103" cy="795482"/>
            <a:chOff x="1361897" y="3906058"/>
            <a:chExt cx="10830103" cy="79548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19755E-03FC-4D36-AA77-EA9204317522}"/>
                </a:ext>
              </a:extLst>
            </p:cNvPr>
            <p:cNvSpPr/>
            <p:nvPr userDrawn="1"/>
          </p:nvSpPr>
          <p:spPr>
            <a:xfrm>
              <a:off x="1739014" y="3906058"/>
              <a:ext cx="10452986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2CBAC40-EBC3-4158-8146-0B0FC0B8E6FA}"/>
                </a:ext>
              </a:extLst>
            </p:cNvPr>
            <p:cNvSpPr/>
            <p:nvPr userDrawn="1"/>
          </p:nvSpPr>
          <p:spPr>
            <a:xfrm>
              <a:off x="1361897" y="3906058"/>
              <a:ext cx="795482" cy="795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094BB13-5ED2-4D41-82E6-F420A9989FE3}"/>
                </a:ext>
              </a:extLst>
            </p:cNvPr>
            <p:cNvSpPr/>
            <p:nvPr userDrawn="1"/>
          </p:nvSpPr>
          <p:spPr>
            <a:xfrm>
              <a:off x="1434214" y="3978375"/>
              <a:ext cx="650849" cy="6508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243332B-54C8-43BB-80D5-6F8573756D80}"/>
              </a:ext>
            </a:extLst>
          </p:cNvPr>
          <p:cNvGrpSpPr/>
          <p:nvPr userDrawn="1"/>
        </p:nvGrpSpPr>
        <p:grpSpPr>
          <a:xfrm>
            <a:off x="1712545" y="4844597"/>
            <a:ext cx="10500025" cy="795482"/>
            <a:chOff x="1712545" y="4885228"/>
            <a:chExt cx="10500025" cy="79548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C3C895C-5677-44A9-87B8-FDB409B36B29}"/>
                </a:ext>
              </a:extLst>
            </p:cNvPr>
            <p:cNvSpPr/>
            <p:nvPr userDrawn="1"/>
          </p:nvSpPr>
          <p:spPr>
            <a:xfrm>
              <a:off x="2089661" y="4885228"/>
              <a:ext cx="10122909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9C6622A-F6BF-4886-9579-5877B8D7958D}"/>
                </a:ext>
              </a:extLst>
            </p:cNvPr>
            <p:cNvSpPr/>
            <p:nvPr userDrawn="1"/>
          </p:nvSpPr>
          <p:spPr>
            <a:xfrm>
              <a:off x="1712545" y="4885228"/>
              <a:ext cx="795482" cy="795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E39DFFF-57F5-4695-8246-8E71504FC700}"/>
                </a:ext>
              </a:extLst>
            </p:cNvPr>
            <p:cNvSpPr/>
            <p:nvPr userDrawn="1"/>
          </p:nvSpPr>
          <p:spPr>
            <a:xfrm>
              <a:off x="1784862" y="4957545"/>
              <a:ext cx="650849" cy="6508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D85DB0D-5F88-4C66-8C93-E404E5D186E5}"/>
              </a:ext>
            </a:extLst>
          </p:cNvPr>
          <p:cNvGrpSpPr/>
          <p:nvPr userDrawn="1"/>
        </p:nvGrpSpPr>
        <p:grpSpPr>
          <a:xfrm>
            <a:off x="2081854" y="5864398"/>
            <a:ext cx="10130717" cy="795482"/>
            <a:chOff x="2081854" y="5864398"/>
            <a:chExt cx="10130717" cy="79548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65BE45F-0AE7-49E4-BA03-27F6D6762505}"/>
                </a:ext>
              </a:extLst>
            </p:cNvPr>
            <p:cNvSpPr/>
            <p:nvPr userDrawn="1"/>
          </p:nvSpPr>
          <p:spPr>
            <a:xfrm>
              <a:off x="2458971" y="5864398"/>
              <a:ext cx="9753600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FC5381D-0868-4F1B-B646-DF4E6E5A036E}"/>
                </a:ext>
              </a:extLst>
            </p:cNvPr>
            <p:cNvSpPr/>
            <p:nvPr userDrawn="1"/>
          </p:nvSpPr>
          <p:spPr>
            <a:xfrm>
              <a:off x="2081854" y="5864398"/>
              <a:ext cx="795482" cy="795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3866017-CA80-420A-B5B7-67A5B3122C38}"/>
                </a:ext>
              </a:extLst>
            </p:cNvPr>
            <p:cNvSpPr/>
            <p:nvPr userDrawn="1"/>
          </p:nvSpPr>
          <p:spPr>
            <a:xfrm>
              <a:off x="2154171" y="5936715"/>
              <a:ext cx="650849" cy="6508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F98B7EF-36AC-469A-89DC-B1107392AE59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709882" y="1785191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id="{D1F32BC8-7584-41F0-9D14-A50813F55702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2085062" y="2804993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2" name="Text Placeholder 27">
            <a:extLst>
              <a:ext uri="{FF2B5EF4-FFF2-40B4-BE49-F238E27FC236}">
                <a16:creationId xmlns:a16="http://schemas.microsoft.com/office/drawing/2014/main" id="{994D82B0-2F6A-4C40-B664-BD144D4203FC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2462179" y="3824795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9B12C39F-0559-40E0-BCEA-FDAB65E48531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2812827" y="4844597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27">
            <a:extLst>
              <a:ext uri="{FF2B5EF4-FFF2-40B4-BE49-F238E27FC236}">
                <a16:creationId xmlns:a16="http://schemas.microsoft.com/office/drawing/2014/main" id="{196B0EE1-70A6-4BAC-AD01-8AF3273D080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182136" y="5864398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54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3657600" cy="266700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3962400"/>
            <a:ext cx="3657600" cy="14582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49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685800"/>
            <a:ext cx="6399210" cy="5486400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1" y="685800"/>
            <a:ext cx="3657600" cy="235761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3429000"/>
            <a:ext cx="3657599" cy="24399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843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5DF4-5EEF-402D-AB17-F8609D25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3455D-7446-446C-B420-0823A991C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622011"/>
            <a:ext cx="5410200" cy="35549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04931-701D-4D3D-9B3A-293360590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2011"/>
            <a:ext cx="5410200" cy="35549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856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24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water&#10;&#10;Description automatically generated">
            <a:extLst>
              <a:ext uri="{FF2B5EF4-FFF2-40B4-BE49-F238E27FC236}">
                <a16:creationId xmlns:a16="http://schemas.microsoft.com/office/drawing/2014/main" id="{5979777F-CDDF-4DF3-A117-B7730FC2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12477" r="14380" b="20575"/>
          <a:stretch/>
        </p:blipFill>
        <p:spPr>
          <a:xfrm>
            <a:off x="-13448" y="0"/>
            <a:ext cx="1220544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C16678-14DC-4AC4-A56C-AA9C4F2CB44E}"/>
              </a:ext>
            </a:extLst>
          </p:cNvPr>
          <p:cNvSpPr/>
          <p:nvPr userDrawn="1"/>
        </p:nvSpPr>
        <p:spPr>
          <a:xfrm>
            <a:off x="0" y="772328"/>
            <a:ext cx="12205447" cy="2275672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97E6DBA-6A5D-411B-95BD-14ABBAE5F0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0337"/>
            <a:ext cx="12192000" cy="1237397"/>
          </a:xfrm>
        </p:spPr>
        <p:txBody>
          <a:bodyPr wrap="square" lIns="0" tIns="0" rIns="0" bIns="0">
            <a:norm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9C2CD-F4A7-4811-8418-673785DFA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992837"/>
            <a:ext cx="640080" cy="640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8BD01-237B-49A5-83FC-8BD40FCB8F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019800"/>
            <a:ext cx="640080" cy="640080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7CD3C62-40B3-417F-B117-B98695F31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13447" y="2507734"/>
            <a:ext cx="12218894" cy="369332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 |  Date</a:t>
            </a:r>
          </a:p>
        </p:txBody>
      </p:sp>
    </p:spTree>
    <p:extLst>
      <p:ext uri="{BB962C8B-B14F-4D97-AF65-F5344CB8AC3E}">
        <p14:creationId xmlns:p14="http://schemas.microsoft.com/office/powerpoint/2010/main" val="1806236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010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A958D-4C87-4642-80CA-58D0F75B9CFC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600" y="762000"/>
            <a:ext cx="3657600" cy="266700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848600" y="3962400"/>
            <a:ext cx="3657600" cy="14582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B256E-8825-4F2A-99DF-F9976CE49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0198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6413" y="0"/>
            <a:ext cx="7010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A958D-4C87-4642-80CA-58D0F75B9CFC}"/>
              </a:ext>
            </a:extLst>
          </p:cNvPr>
          <p:cNvSpPr/>
          <p:nvPr userDrawn="1"/>
        </p:nvSpPr>
        <p:spPr>
          <a:xfrm>
            <a:off x="0" y="0"/>
            <a:ext cx="5181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3657600" cy="266700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3962400"/>
            <a:ext cx="3657600" cy="1458218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B256E-8825-4F2A-99DF-F9976CE49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0198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9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010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A958D-4C87-4642-80CA-58D0F75B9CFC}"/>
              </a:ext>
            </a:extLst>
          </p:cNvPr>
          <p:cNvSpPr/>
          <p:nvPr userDrawn="1"/>
        </p:nvSpPr>
        <p:spPr>
          <a:xfrm>
            <a:off x="7010400" y="0"/>
            <a:ext cx="5181600" cy="6858000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3657600" cy="266700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848600" y="762000"/>
            <a:ext cx="3657600" cy="46586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98146-D852-4274-A519-74ABC16B7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0198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685800"/>
            <a:ext cx="6095998" cy="5105400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85BBB-B734-4286-BF67-C826CEB191F0}"/>
              </a:ext>
            </a:extLst>
          </p:cNvPr>
          <p:cNvSpPr/>
          <p:nvPr userDrawn="1"/>
        </p:nvSpPr>
        <p:spPr>
          <a:xfrm>
            <a:off x="-15997" y="0"/>
            <a:ext cx="5181600" cy="6858000"/>
          </a:xfrm>
          <a:prstGeom prst="rect">
            <a:avLst/>
          </a:prstGeom>
          <a:solidFill>
            <a:srgbClr val="2AAC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3119EB-20F1-4F07-B25D-67595870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4267200" cy="5029200"/>
          </a:xfrm>
        </p:spPr>
        <p:txBody>
          <a:bodyPr anchor="t"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691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6EA4-4935-4DCD-9B63-E11A701D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2209799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A24B3-E6C8-4E35-80DD-A916F76F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429000"/>
            <a:ext cx="10972800" cy="220979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52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8CA9-7943-4582-9504-A362286A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371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22DDB-2C12-4B23-B99F-F1DDAC42D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01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8CA9-7943-4582-9504-A362286A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3716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1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ab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97828E1-C9B3-440E-9110-C8810471B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3276600"/>
            <a:ext cx="1066800" cy="10668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75B0EC-54F3-4E38-B8C1-64148E942D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208396"/>
            <a:ext cx="9563100" cy="190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E3444F-745C-4CFA-BA77-A9FD68739514}"/>
              </a:ext>
            </a:extLst>
          </p:cNvPr>
          <p:cNvSpPr/>
          <p:nvPr userDrawn="1"/>
        </p:nvSpPr>
        <p:spPr>
          <a:xfrm>
            <a:off x="0" y="6019800"/>
            <a:ext cx="1219200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18CA9-7943-4582-9504-A362286A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3716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ED37AD-7D3B-47DC-B17A-40C87B7D9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600" y="1066800"/>
            <a:ext cx="9448800" cy="54863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54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4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6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24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8CA9-7943-4582-9504-A362286A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685799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46B77-1C98-4B8B-AC54-4B499220B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75" y="5942099"/>
            <a:ext cx="640080" cy="64008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E12805C-DB4C-4AEC-A47E-34C22A8527AE}"/>
              </a:ext>
            </a:extLst>
          </p:cNvPr>
          <p:cNvGrpSpPr/>
          <p:nvPr userDrawn="1"/>
        </p:nvGrpSpPr>
        <p:grpSpPr>
          <a:xfrm>
            <a:off x="609600" y="1785191"/>
            <a:ext cx="11582399" cy="795482"/>
            <a:chOff x="609600" y="1947718"/>
            <a:chExt cx="11582399" cy="7954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F267DA-8AA2-43DE-9D1E-13B70938F040}"/>
                </a:ext>
              </a:extLst>
            </p:cNvPr>
            <p:cNvSpPr/>
            <p:nvPr userDrawn="1"/>
          </p:nvSpPr>
          <p:spPr>
            <a:xfrm>
              <a:off x="986717" y="1947718"/>
              <a:ext cx="11205282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135509-013F-4A3C-B9DD-5BC3035A0D81}"/>
                </a:ext>
              </a:extLst>
            </p:cNvPr>
            <p:cNvSpPr/>
            <p:nvPr userDrawn="1"/>
          </p:nvSpPr>
          <p:spPr>
            <a:xfrm>
              <a:off x="609600" y="1947718"/>
              <a:ext cx="795482" cy="795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DDBA55-5D83-4083-97CB-0A7FC3FDF92D}"/>
                </a:ext>
              </a:extLst>
            </p:cNvPr>
            <p:cNvSpPr/>
            <p:nvPr userDrawn="1"/>
          </p:nvSpPr>
          <p:spPr>
            <a:xfrm>
              <a:off x="681917" y="2020035"/>
              <a:ext cx="650849" cy="6508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0F63BD8-D983-48E3-B778-0CF0C032B1EF}"/>
              </a:ext>
            </a:extLst>
          </p:cNvPr>
          <p:cNvGrpSpPr/>
          <p:nvPr userDrawn="1"/>
        </p:nvGrpSpPr>
        <p:grpSpPr>
          <a:xfrm>
            <a:off x="984780" y="2804993"/>
            <a:ext cx="11207219" cy="795482"/>
            <a:chOff x="984780" y="2926888"/>
            <a:chExt cx="11207219" cy="79548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8DCEE83-190F-4D16-A86A-02D38E8F84F9}"/>
                </a:ext>
              </a:extLst>
            </p:cNvPr>
            <p:cNvSpPr/>
            <p:nvPr userDrawn="1"/>
          </p:nvSpPr>
          <p:spPr>
            <a:xfrm>
              <a:off x="1361896" y="2926888"/>
              <a:ext cx="10830103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C731A99-18FF-4123-B638-31D655D3488E}"/>
                </a:ext>
              </a:extLst>
            </p:cNvPr>
            <p:cNvGrpSpPr/>
            <p:nvPr userDrawn="1"/>
          </p:nvGrpSpPr>
          <p:grpSpPr>
            <a:xfrm>
              <a:off x="984780" y="2926888"/>
              <a:ext cx="795482" cy="795482"/>
              <a:chOff x="984780" y="2926888"/>
              <a:chExt cx="795482" cy="79548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1644ACE-A8DC-4A6E-AB12-70C0B3DD9053}"/>
                  </a:ext>
                </a:extLst>
              </p:cNvPr>
              <p:cNvSpPr/>
              <p:nvPr userDrawn="1"/>
            </p:nvSpPr>
            <p:spPr>
              <a:xfrm>
                <a:off x="984780" y="2926888"/>
                <a:ext cx="795482" cy="7954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35E6070-B43E-49C6-B436-42714C52BE30}"/>
                  </a:ext>
                </a:extLst>
              </p:cNvPr>
              <p:cNvSpPr/>
              <p:nvPr userDrawn="1"/>
            </p:nvSpPr>
            <p:spPr>
              <a:xfrm>
                <a:off x="1057097" y="2999205"/>
                <a:ext cx="650849" cy="65084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10D971-351F-454A-AD24-5A23557D5FFD}"/>
              </a:ext>
            </a:extLst>
          </p:cNvPr>
          <p:cNvGrpSpPr/>
          <p:nvPr userDrawn="1"/>
        </p:nvGrpSpPr>
        <p:grpSpPr>
          <a:xfrm>
            <a:off x="1361897" y="3824795"/>
            <a:ext cx="10830103" cy="795482"/>
            <a:chOff x="1361897" y="3906058"/>
            <a:chExt cx="10830103" cy="79548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19755E-03FC-4D36-AA77-EA9204317522}"/>
                </a:ext>
              </a:extLst>
            </p:cNvPr>
            <p:cNvSpPr/>
            <p:nvPr userDrawn="1"/>
          </p:nvSpPr>
          <p:spPr>
            <a:xfrm>
              <a:off x="1739014" y="3906058"/>
              <a:ext cx="10452986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2CBAC40-EBC3-4158-8146-0B0FC0B8E6FA}"/>
                </a:ext>
              </a:extLst>
            </p:cNvPr>
            <p:cNvSpPr/>
            <p:nvPr userDrawn="1"/>
          </p:nvSpPr>
          <p:spPr>
            <a:xfrm>
              <a:off x="1361897" y="3906058"/>
              <a:ext cx="795482" cy="795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094BB13-5ED2-4D41-82E6-F420A9989FE3}"/>
                </a:ext>
              </a:extLst>
            </p:cNvPr>
            <p:cNvSpPr/>
            <p:nvPr userDrawn="1"/>
          </p:nvSpPr>
          <p:spPr>
            <a:xfrm>
              <a:off x="1434214" y="3978375"/>
              <a:ext cx="650849" cy="6508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243332B-54C8-43BB-80D5-6F8573756D80}"/>
              </a:ext>
            </a:extLst>
          </p:cNvPr>
          <p:cNvGrpSpPr/>
          <p:nvPr userDrawn="1"/>
        </p:nvGrpSpPr>
        <p:grpSpPr>
          <a:xfrm>
            <a:off x="1712545" y="4844597"/>
            <a:ext cx="10500025" cy="795482"/>
            <a:chOff x="1712545" y="4885228"/>
            <a:chExt cx="10500025" cy="79548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C3C895C-5677-44A9-87B8-FDB409B36B29}"/>
                </a:ext>
              </a:extLst>
            </p:cNvPr>
            <p:cNvSpPr/>
            <p:nvPr userDrawn="1"/>
          </p:nvSpPr>
          <p:spPr>
            <a:xfrm>
              <a:off x="2089661" y="4885228"/>
              <a:ext cx="10122909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9C6622A-F6BF-4886-9579-5877B8D7958D}"/>
                </a:ext>
              </a:extLst>
            </p:cNvPr>
            <p:cNvSpPr/>
            <p:nvPr userDrawn="1"/>
          </p:nvSpPr>
          <p:spPr>
            <a:xfrm>
              <a:off x="1712545" y="4885228"/>
              <a:ext cx="795482" cy="795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E39DFFF-57F5-4695-8246-8E71504FC700}"/>
                </a:ext>
              </a:extLst>
            </p:cNvPr>
            <p:cNvSpPr/>
            <p:nvPr userDrawn="1"/>
          </p:nvSpPr>
          <p:spPr>
            <a:xfrm>
              <a:off x="1784862" y="4957545"/>
              <a:ext cx="650849" cy="6508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D85DB0D-5F88-4C66-8C93-E404E5D186E5}"/>
              </a:ext>
            </a:extLst>
          </p:cNvPr>
          <p:cNvGrpSpPr/>
          <p:nvPr userDrawn="1"/>
        </p:nvGrpSpPr>
        <p:grpSpPr>
          <a:xfrm>
            <a:off x="2081854" y="5864398"/>
            <a:ext cx="10130717" cy="795482"/>
            <a:chOff x="2081854" y="5864398"/>
            <a:chExt cx="10130717" cy="79548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65BE45F-0AE7-49E4-BA03-27F6D6762505}"/>
                </a:ext>
              </a:extLst>
            </p:cNvPr>
            <p:cNvSpPr/>
            <p:nvPr userDrawn="1"/>
          </p:nvSpPr>
          <p:spPr>
            <a:xfrm>
              <a:off x="2458971" y="5864398"/>
              <a:ext cx="9753600" cy="795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pPr algn="l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FC5381D-0868-4F1B-B646-DF4E6E5A036E}"/>
                </a:ext>
              </a:extLst>
            </p:cNvPr>
            <p:cNvSpPr/>
            <p:nvPr userDrawn="1"/>
          </p:nvSpPr>
          <p:spPr>
            <a:xfrm>
              <a:off x="2081854" y="5864398"/>
              <a:ext cx="795482" cy="795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3866017-CA80-420A-B5B7-67A5B3122C38}"/>
                </a:ext>
              </a:extLst>
            </p:cNvPr>
            <p:cNvSpPr/>
            <p:nvPr userDrawn="1"/>
          </p:nvSpPr>
          <p:spPr>
            <a:xfrm>
              <a:off x="2154171" y="5936715"/>
              <a:ext cx="650849" cy="6508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F98B7EF-36AC-469A-89DC-B1107392AE59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709882" y="1785191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id="{D1F32BC8-7584-41F0-9D14-A50813F55702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2085062" y="2804993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2" name="Text Placeholder 27">
            <a:extLst>
              <a:ext uri="{FF2B5EF4-FFF2-40B4-BE49-F238E27FC236}">
                <a16:creationId xmlns:a16="http://schemas.microsoft.com/office/drawing/2014/main" id="{994D82B0-2F6A-4C40-B664-BD144D4203FC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2462179" y="3824795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9B12C39F-0559-40E0-BCEA-FDAB65E48531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2812827" y="4844597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27">
            <a:extLst>
              <a:ext uri="{FF2B5EF4-FFF2-40B4-BE49-F238E27FC236}">
                <a16:creationId xmlns:a16="http://schemas.microsoft.com/office/drawing/2014/main" id="{196B0EE1-70A6-4BAC-AD01-8AF3273D080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182136" y="5864398"/>
            <a:ext cx="8497034" cy="795482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28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3657600" cy="2667000"/>
          </a:xfrm>
        </p:spPr>
        <p:txBody>
          <a:bodyPr anchor="t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3962400"/>
            <a:ext cx="3657600" cy="145821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91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5.sv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11E48C5-96BA-4027-9442-6BB159E012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6096000"/>
            <a:ext cx="12192000" cy="5619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838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38400"/>
            <a:ext cx="10972800" cy="355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F16CF-48A1-4C17-857B-A12080480E8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529" y="6048242"/>
            <a:ext cx="603871" cy="6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1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0" r:id="rId2"/>
    <p:sldLayoutId id="2147483679" r:id="rId3"/>
    <p:sldLayoutId id="2147483674" r:id="rId4"/>
    <p:sldLayoutId id="2147483673" r:id="rId5"/>
    <p:sldLayoutId id="2147483676" r:id="rId6"/>
    <p:sldLayoutId id="2147483684" r:id="rId7"/>
    <p:sldLayoutId id="2147483683" r:id="rId8"/>
    <p:sldLayoutId id="2147483668" r:id="rId9"/>
    <p:sldLayoutId id="2147483667" r:id="rId10"/>
    <p:sldLayoutId id="2147483675" r:id="rId11"/>
    <p:sldLayoutId id="2147483665" r:id="rId12"/>
    <p:sldLayoutId id="2147483677" r:id="rId13"/>
    <p:sldLayoutId id="2147483682" r:id="rId14"/>
    <p:sldLayoutId id="2147483680" r:id="rId15"/>
    <p:sldLayoutId id="2147483681" r:id="rId16"/>
    <p:sldLayoutId id="214748370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rgbClr val="2AACE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2AACE3"/>
        </a:buClr>
        <a:buSzPct val="70000"/>
        <a:buFont typeface="Wingdings" panose="05000000000000000000" pitchFamily="2" charset="2"/>
        <a:buChar char="S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11E48C5-96BA-4027-9442-6BB159E0121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6096000"/>
            <a:ext cx="12192000" cy="5619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838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38400"/>
            <a:ext cx="10972800" cy="355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F16CF-48A1-4C17-857B-A12080480E8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8529" y="6048242"/>
            <a:ext cx="603871" cy="6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6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rgbClr val="2AACE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2AACE3"/>
        </a:buClr>
        <a:buSzPct val="70000"/>
        <a:buFont typeface="Wingdings" panose="05000000000000000000" pitchFamily="2" charset="2"/>
        <a:buChar char="S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svg"/><Relationship Id="rId11" Type="http://schemas.openxmlformats.org/officeDocument/2006/relationships/image" Target="../media/image42.svg"/><Relationship Id="rId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image" Target="../media/image19.sv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svg"/><Relationship Id="rId11" Type="http://schemas.openxmlformats.org/officeDocument/2006/relationships/image" Target="../media/image25.sv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9.sv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9107F3-1675-4EB7-A27B-53C8863CAF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143000"/>
            <a:ext cx="12192000" cy="1517650"/>
          </a:xfrm>
        </p:spPr>
        <p:txBody>
          <a:bodyPr anchor="ctr" anchorCtr="0">
            <a:normAutofit fontScale="92500" lnSpcReduction="20000"/>
          </a:bodyPr>
          <a:lstStyle/>
          <a:p>
            <a:r>
              <a:rPr lang="en-US" dirty="0"/>
              <a:t>City of Austin</a:t>
            </a:r>
            <a:br>
              <a:rPr lang="en-US" dirty="0"/>
            </a:br>
            <a:r>
              <a:rPr lang="en-US" dirty="0"/>
              <a:t>Aquifer Storage &amp; Recovery Project</a:t>
            </a:r>
          </a:p>
        </p:txBody>
      </p:sp>
    </p:spTree>
    <p:extLst>
      <p:ext uri="{BB962C8B-B14F-4D97-AF65-F5344CB8AC3E}">
        <p14:creationId xmlns:p14="http://schemas.microsoft.com/office/powerpoint/2010/main" val="552301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1232-992E-0186-CBFE-A648D3C7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91439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 Analysis: </a:t>
            </a:r>
            <a:r>
              <a:rPr lang="en-US" sz="4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Criteria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BAB8E2-9120-AA5F-4866-50ED21A9A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167063"/>
            <a:ext cx="9563100" cy="1905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C37854-218A-7B1F-EBBD-FE21C88BE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61483"/>
              </p:ext>
            </p:extLst>
          </p:nvPr>
        </p:nvGraphicFramePr>
        <p:xfrm>
          <a:off x="1678405" y="1828800"/>
          <a:ext cx="8458200" cy="3733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600595119"/>
                    </a:ext>
                  </a:extLst>
                </a:gridCol>
                <a:gridCol w="766011">
                  <a:extLst>
                    <a:ext uri="{9D8B030D-6E8A-4147-A177-3AD203B41FA5}">
                      <a16:colId xmlns:a16="http://schemas.microsoft.com/office/drawing/2014/main" val="1273993761"/>
                    </a:ext>
                  </a:extLst>
                </a:gridCol>
                <a:gridCol w="2688390">
                  <a:extLst>
                    <a:ext uri="{9D8B030D-6E8A-4147-A177-3AD203B41FA5}">
                      <a16:colId xmlns:a16="http://schemas.microsoft.com/office/drawing/2014/main" val="858290238"/>
                    </a:ext>
                  </a:extLst>
                </a:gridCol>
                <a:gridCol w="740610">
                  <a:extLst>
                    <a:ext uri="{9D8B030D-6E8A-4147-A177-3AD203B41FA5}">
                      <a16:colId xmlns:a16="http://schemas.microsoft.com/office/drawing/2014/main" val="36408903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004387332"/>
                    </a:ext>
                  </a:extLst>
                </a:gridCol>
                <a:gridCol w="2967789">
                  <a:extLst>
                    <a:ext uri="{9D8B030D-6E8A-4147-A177-3AD203B41FA5}">
                      <a16:colId xmlns:a16="http://schemas.microsoft.com/office/drawing/2014/main" val="2640191844"/>
                    </a:ext>
                  </a:extLst>
                </a:gridCol>
              </a:tblGrid>
              <a:tr h="427892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30 %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Hydrogeology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AA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7.5%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D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Recovery efficiency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D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30%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Operations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95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914019"/>
                  </a:ext>
                </a:extLst>
              </a:tr>
              <a:tr h="4278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D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Max recovery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D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Complexity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793185"/>
                  </a:ext>
                </a:extLst>
              </a:tr>
              <a:tr h="4278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D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Max storage 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D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8CA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Resiliency and flexibility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53157"/>
                  </a:ext>
                </a:extLst>
              </a:tr>
              <a:tr h="4278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D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Time to refill ASR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CD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047588"/>
                  </a:ext>
                </a:extLst>
              </a:tr>
              <a:tr h="427892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20%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C7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12%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8CB4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Operations &amp; maintenance cost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8CB4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20%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Implementation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Constructability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3404"/>
                  </a:ext>
                </a:extLst>
              </a:tr>
              <a:tr h="4278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Space 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121419"/>
                  </a:ext>
                </a:extLst>
              </a:tr>
              <a:tr h="3282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8CB4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Capital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8C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Land agreement complexity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8430"/>
                  </a:ext>
                </a:extLst>
              </a:tr>
              <a:tr h="4103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8%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8CB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Capital cost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8C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995259"/>
                  </a:ext>
                </a:extLst>
              </a:tr>
              <a:tr h="4278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Wildlife habitat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9A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373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D12CE81-5E22-5429-B267-66816B9D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747"/>
            <a:ext cx="10972800" cy="1014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Community outcomes evaluation: </a:t>
            </a:r>
            <a:r>
              <a:rPr lang="en-US" sz="3600" b="0" dirty="0">
                <a:solidFill>
                  <a:schemeClr val="tx1"/>
                </a:solidFill>
              </a:rPr>
              <a:t>Approach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3779AB-55A0-1CD8-3C60-466A3FDAE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2889" y="1841984"/>
            <a:ext cx="5257800" cy="1323439"/>
          </a:xfrm>
        </p:spPr>
        <p:txBody>
          <a:bodyPr wrap="square" anchor="ctr" anchorCtr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Tool</a:t>
            </a:r>
            <a:r>
              <a:rPr lang="en-US" dirty="0"/>
              <a:t> </a:t>
            </a:r>
            <a:r>
              <a:rPr lang="en-US" sz="2400" dirty="0"/>
              <a:t>to help understand potential benefits and burdens from the ASR project.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4C25F03-B20C-61F1-1E0F-B439B50C2B77}"/>
              </a:ext>
            </a:extLst>
          </p:cNvPr>
          <p:cNvSpPr txBox="1">
            <a:spLocks/>
          </p:cNvSpPr>
          <p:nvPr/>
        </p:nvSpPr>
        <p:spPr>
          <a:xfrm>
            <a:off x="6632889" y="3493612"/>
            <a:ext cx="5257800" cy="1143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Evaluating effects to AW customers and communities near ASR project infrastructure.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A424FBE-915F-781F-F5C8-E32AAA9C9482}"/>
              </a:ext>
            </a:extLst>
          </p:cNvPr>
          <p:cNvSpPr txBox="1">
            <a:spLocks/>
          </p:cNvSpPr>
          <p:nvPr/>
        </p:nvSpPr>
        <p:spPr>
          <a:xfrm>
            <a:off x="6632889" y="5218120"/>
            <a:ext cx="5257800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marR="0" indent="-342900" algn="l" defTabSz="914354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  <a:lvl2pPr marL="640064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2pPr>
            <a:lvl3pPr marL="1142942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3pPr>
            <a:lvl4pPr marL="1600120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4pPr>
            <a:lvl5pPr marL="2057298" indent="-182875" algn="l" defTabSz="914354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Tool will help identify potential project adjustment and mitigation strategies.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E3189A13-337E-E876-9E99-18BCD3490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88" b="8514"/>
          <a:stretch/>
        </p:blipFill>
        <p:spPr>
          <a:xfrm>
            <a:off x="568815" y="1745933"/>
            <a:ext cx="5012032" cy="48073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099D6C-D2B9-E382-51D3-67E6A8F77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2071356"/>
            <a:ext cx="0" cy="86469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2DB43C-494A-62CC-0E12-C17E136A9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3632764"/>
            <a:ext cx="0" cy="86469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E94F68-5FE3-B126-ED6A-BF22D29A1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5155104"/>
            <a:ext cx="0" cy="86469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D556348A-C398-D33E-48F8-A66C51EA3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437490"/>
            <a:ext cx="95631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1167AE9-42AB-4ABC-A3B2-1789AB84E3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153849"/>
              </p:ext>
            </p:extLst>
          </p:nvPr>
        </p:nvGraphicFramePr>
        <p:xfrm>
          <a:off x="748144" y="1937322"/>
          <a:ext cx="6326909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90256">
                  <a:extLst>
                    <a:ext uri="{9D8B030D-6E8A-4147-A177-3AD203B41FA5}">
                      <a16:colId xmlns:a16="http://schemas.microsoft.com/office/drawing/2014/main" val="9183157"/>
                    </a:ext>
                  </a:extLst>
                </a:gridCol>
                <a:gridCol w="4636653">
                  <a:extLst>
                    <a:ext uri="{9D8B030D-6E8A-4147-A177-3AD203B41FA5}">
                      <a16:colId xmlns:a16="http://schemas.microsoft.com/office/drawing/2014/main" val="2990895742"/>
                    </a:ext>
                  </a:extLst>
                </a:gridCol>
              </a:tblGrid>
              <a:tr h="1341120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To protect stored water, the land over ASR would be protected and preserved. </a:t>
                      </a:r>
                      <a:endParaRPr lang="en-US" sz="1600" b="0" i="0" u="none" strike="noStrik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3657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331562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kern="1200" baseline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Although well levels may fluctuate, ASR provides a net benefit to the aquifer since it would only recover previously stored water. </a:t>
                      </a:r>
                      <a:endParaRPr lang="en-US" sz="1600" b="0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3657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984882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 will implement mitigation strategies for local communities near ASR infrastructure.</a:t>
                      </a:r>
                    </a:p>
                  </a:txBody>
                  <a:tcPr marL="182880" marR="3657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39123"/>
                  </a:ext>
                </a:extLst>
              </a:tr>
            </a:tbl>
          </a:graphicData>
        </a:graphic>
      </p:graphicFrame>
      <p:pic>
        <p:nvPicPr>
          <p:cNvPr id="15" name="Graphic 14">
            <a:extLst>
              <a:ext uri="{FF2B5EF4-FFF2-40B4-BE49-F238E27FC236}">
                <a16:creationId xmlns:a16="http://schemas.microsoft.com/office/drawing/2014/main" id="{28223D23-5EE0-421A-A1CA-6227187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6499" y="3523551"/>
            <a:ext cx="850901" cy="85090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199511-992A-456D-AA99-E6CFCEA37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6500" y="4888737"/>
            <a:ext cx="850900" cy="8509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11F62AF-062D-4B89-960A-C4B46399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189535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outcomes Evaluation: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b="0" dirty="0">
                <a:latin typeface="Arial Narrow" panose="020B0606020202030204" pitchFamily="34" charset="0"/>
              </a:rPr>
              <a:t>Project Benefits</a:t>
            </a:r>
            <a:endParaRPr lang="en-US" b="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E36757D-B337-45CF-AC3B-A7C30A864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599" y="1600201"/>
            <a:ext cx="9563100" cy="190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668F51-7D6C-4F6A-BC9D-A0D6F8BDD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3"/>
          <a:stretch/>
        </p:blipFill>
        <p:spPr bwMode="auto">
          <a:xfrm>
            <a:off x="7218545" y="1937322"/>
            <a:ext cx="3716153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EAB9EC3-D2DB-4052-9FFC-322B587E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6500" y="2158366"/>
            <a:ext cx="850900" cy="850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806C2D-010D-4E7F-979E-630F13E43E21}"/>
              </a:ext>
            </a:extLst>
          </p:cNvPr>
          <p:cNvSpPr txBox="1"/>
          <p:nvPr/>
        </p:nvSpPr>
        <p:spPr>
          <a:xfrm>
            <a:off x="7218545" y="5739636"/>
            <a:ext cx="253505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https://www.edwardsaquifer.net/asr.html</a:t>
            </a:r>
          </a:p>
        </p:txBody>
      </p:sp>
    </p:spTree>
    <p:extLst>
      <p:ext uri="{BB962C8B-B14F-4D97-AF65-F5344CB8AC3E}">
        <p14:creationId xmlns:p14="http://schemas.microsoft.com/office/powerpoint/2010/main" val="329524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1167AE9-42AB-4ABC-A3B2-1789AB84E3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593575"/>
              </p:ext>
            </p:extLst>
          </p:nvPr>
        </p:nvGraphicFramePr>
        <p:xfrm>
          <a:off x="4341091" y="1937322"/>
          <a:ext cx="6326909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90256">
                  <a:extLst>
                    <a:ext uri="{9D8B030D-6E8A-4147-A177-3AD203B41FA5}">
                      <a16:colId xmlns:a16="http://schemas.microsoft.com/office/drawing/2014/main" val="9183157"/>
                    </a:ext>
                  </a:extLst>
                </a:gridCol>
                <a:gridCol w="4636653">
                  <a:extLst>
                    <a:ext uri="{9D8B030D-6E8A-4147-A177-3AD203B41FA5}">
                      <a16:colId xmlns:a16="http://schemas.microsoft.com/office/drawing/2014/main" val="2990895742"/>
                    </a:ext>
                  </a:extLst>
                </a:gridCol>
              </a:tblGrid>
              <a:tr h="1341120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Perform well-lowering/mitigation for existing well owners impacted by potential aquifer fluctuations due to ASR.</a:t>
                      </a:r>
                    </a:p>
                  </a:txBody>
                  <a:tcPr marL="182880" marR="3657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331562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Fund additional monitoring and research of the aquifer and groundwater in the region through partnerships.</a:t>
                      </a:r>
                    </a:p>
                  </a:txBody>
                  <a:tcPr marL="182880" marR="3657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984882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Leaseback of ASR wellfield land for continued use compatible with ASR (for example, for continued agricultural use).</a:t>
                      </a:r>
                    </a:p>
                  </a:txBody>
                  <a:tcPr marL="182880" marR="3657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39123"/>
                  </a:ext>
                </a:extLst>
              </a:tr>
            </a:tbl>
          </a:graphicData>
        </a:graphic>
      </p:graphicFrame>
      <p:pic>
        <p:nvPicPr>
          <p:cNvPr id="15" name="Graphic 14">
            <a:extLst>
              <a:ext uri="{FF2B5EF4-FFF2-40B4-BE49-F238E27FC236}">
                <a16:creationId xmlns:a16="http://schemas.microsoft.com/office/drawing/2014/main" id="{28223D23-5EE0-421A-A1CA-6227187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9446" y="2158366"/>
            <a:ext cx="850901" cy="85090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11F62AF-062D-4B89-960A-C4B46399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189535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outcomes Evaluation: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b="0" dirty="0">
                <a:latin typeface="Arial Narrow" panose="020B0606020202030204" pitchFamily="34" charset="0"/>
              </a:rPr>
              <a:t>Mitigation strategies</a:t>
            </a:r>
            <a:endParaRPr lang="en-US" b="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E36757D-B337-45CF-AC3B-A7C30A864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599" y="1600201"/>
            <a:ext cx="9563100" cy="190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EAB9EC3-D2DB-4052-9FFC-322B587E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1943" y="3523552"/>
            <a:ext cx="850900" cy="8509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03978B7-4A5C-739C-F128-A75253247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89" y="1937322"/>
            <a:ext cx="3277233" cy="39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68140A5-46A0-3584-D55B-5CDD0F0FA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91942" y="4786958"/>
            <a:ext cx="850901" cy="8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4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6A3E090-96E3-43FB-A59E-05FCA2CF49CB}"/>
              </a:ext>
            </a:extLst>
          </p:cNvPr>
          <p:cNvSpPr/>
          <p:nvPr/>
        </p:nvSpPr>
        <p:spPr>
          <a:xfrm>
            <a:off x="3914775" y="5943600"/>
            <a:ext cx="800100" cy="800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22F7EF9-16D9-465E-9F11-C0843C2FB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685" y="2151341"/>
            <a:ext cx="3914775" cy="1905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9153BC-1138-4578-89B0-C64AEC9C9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2556" y="2895600"/>
            <a:ext cx="3566677" cy="31634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SzPct val="150000"/>
              <a:buNone/>
            </a:pPr>
            <a:r>
              <a:rPr lang="en-US" sz="1800" dirty="0">
                <a:latin typeface="Arial"/>
                <a:cs typeface="Arial"/>
              </a:rPr>
              <a:t>Phase 1a (desktop analysis) is planned to wrap up in Spring 2024.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SzPct val="150000"/>
              <a:buNone/>
            </a:pPr>
            <a:r>
              <a:rPr lang="en-US" sz="1800" dirty="0">
                <a:latin typeface="Arial"/>
                <a:cs typeface="Arial"/>
              </a:rPr>
              <a:t>Community open house events are planned for February 2024.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SzPct val="150000"/>
              <a:buNone/>
            </a:pPr>
            <a:r>
              <a:rPr lang="en-US" sz="1800" dirty="0">
                <a:latin typeface="Arial"/>
                <a:cs typeface="Arial"/>
              </a:rPr>
              <a:t>Field testing for the next phase of ASR is anticipated to begin in Fall 2024 at the earliest.</a:t>
            </a:r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2181E039-3855-4499-BC7E-5001C4C5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85" y="533400"/>
            <a:ext cx="4114800" cy="14478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ASR Phase 1a: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Next steps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F4AA4BA-A2C2-4A20-BE44-F0EAFBE9F7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-1370" r="-419" b="-1370"/>
          <a:stretch/>
        </p:blipFill>
        <p:spPr>
          <a:xfrm>
            <a:off x="5486400" y="1109350"/>
            <a:ext cx="6466840" cy="5105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AA54A-0514-4659-A11D-9CCE45650D7D}"/>
              </a:ext>
            </a:extLst>
          </p:cNvPr>
          <p:cNvSpPr/>
          <p:nvPr/>
        </p:nvSpPr>
        <p:spPr>
          <a:xfrm>
            <a:off x="762000" y="3293130"/>
            <a:ext cx="1524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7BCAE-13B6-4D65-B593-BD52BA276C1E}"/>
              </a:ext>
            </a:extLst>
          </p:cNvPr>
          <p:cNvSpPr/>
          <p:nvPr/>
        </p:nvSpPr>
        <p:spPr>
          <a:xfrm>
            <a:off x="762000" y="4295219"/>
            <a:ext cx="1524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7C0E8C-35CA-4FEC-8E18-9EADD1945661}"/>
              </a:ext>
            </a:extLst>
          </p:cNvPr>
          <p:cNvSpPr/>
          <p:nvPr/>
        </p:nvSpPr>
        <p:spPr>
          <a:xfrm>
            <a:off x="762000" y="5297308"/>
            <a:ext cx="1524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31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FACA73-9CA0-4664-8F13-4ADFBC1D56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09562" y="588708"/>
            <a:ext cx="3823714" cy="685800"/>
          </a:xfrm>
        </p:spPr>
        <p:txBody>
          <a:bodyPr>
            <a:normAutofit/>
          </a:bodyPr>
          <a:lstStyle/>
          <a:p>
            <a:r>
              <a:rPr lang="en-US" sz="4400" cap="all" dirty="0"/>
              <a:t>Learn More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DB9E44-3372-479D-8589-817C348CE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768771" y="1471972"/>
            <a:ext cx="3914775" cy="19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C36716-322B-4752-8C0A-DA9CE5D90BED}"/>
              </a:ext>
            </a:extLst>
          </p:cNvPr>
          <p:cNvSpPr txBox="1"/>
          <p:nvPr/>
        </p:nvSpPr>
        <p:spPr>
          <a:xfrm>
            <a:off x="7696200" y="2514600"/>
            <a:ext cx="419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AustinTexas.gov/ASR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SpeakUpAustin.org/ASR</a:t>
            </a:r>
          </a:p>
        </p:txBody>
      </p:sp>
    </p:spTree>
    <p:extLst>
      <p:ext uri="{BB962C8B-B14F-4D97-AF65-F5344CB8AC3E}">
        <p14:creationId xmlns:p14="http://schemas.microsoft.com/office/powerpoint/2010/main" val="183504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88387-3E1F-4CA9-B294-7CCD069F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387475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7F595D-300B-4C15-ACF5-B37621232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About Aquifer Storage and Recovery (ASR)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7818FD-7545-4F4E-8626-FACB884C95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Technical Approach and Process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2E81A-1FF7-4D9E-BC8B-732DDBA65C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Outcomes Evaluation Process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5DEA8C7-5340-46FC-B14F-301EAFBE75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670F387-4BBC-43B4-B017-A629E1F3B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1143000"/>
            <a:ext cx="9563100" cy="190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4944D-5B48-4EF3-BB11-E9F943017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16556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1167AE9-42AB-4ABC-A3B2-1789AB84E3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866499"/>
              </p:ext>
            </p:extLst>
          </p:nvPr>
        </p:nvGraphicFramePr>
        <p:xfrm>
          <a:off x="609600" y="1752600"/>
          <a:ext cx="4495800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0130">
                  <a:extLst>
                    <a:ext uri="{9D8B030D-6E8A-4147-A177-3AD203B41FA5}">
                      <a16:colId xmlns:a16="http://schemas.microsoft.com/office/drawing/2014/main" val="9183157"/>
                    </a:ext>
                  </a:extLst>
                </a:gridCol>
                <a:gridCol w="3455670">
                  <a:extLst>
                    <a:ext uri="{9D8B030D-6E8A-4147-A177-3AD203B41FA5}">
                      <a16:colId xmlns:a16="http://schemas.microsoft.com/office/drawing/2014/main" val="2990895742"/>
                    </a:ext>
                  </a:extLst>
                </a:gridCol>
              </a:tblGrid>
              <a:tr h="201168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Aquifer Storage and Recovery (ASR) </a:t>
                      </a: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 a water supply strategy to store available water for recovery and use when we need it most.</a:t>
                      </a:r>
                    </a:p>
                  </a:txBody>
                  <a:tcPr marL="365760" marR="3657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984882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 cities around the US and here in Texas are already using ASR systems, including San Antonio, El Paso, and Kerrville.</a:t>
                      </a:r>
                    </a:p>
                  </a:txBody>
                  <a:tcPr marL="365760" marR="3657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39123"/>
                  </a:ext>
                </a:extLst>
              </a:tr>
            </a:tbl>
          </a:graphicData>
        </a:graphic>
      </p:graphicFrame>
      <p:pic>
        <p:nvPicPr>
          <p:cNvPr id="15" name="Graphic 14">
            <a:extLst>
              <a:ext uri="{FF2B5EF4-FFF2-40B4-BE49-F238E27FC236}">
                <a16:creationId xmlns:a16="http://schemas.microsoft.com/office/drawing/2014/main" id="{28223D23-5EE0-421A-A1CA-6227187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499" y="4315813"/>
            <a:ext cx="850901" cy="85090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199511-992A-456D-AA99-E6CFCEA37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499" y="2331722"/>
            <a:ext cx="850900" cy="8509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11F62AF-062D-4B89-960A-C4B46399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876297"/>
          </a:xfrm>
        </p:spPr>
        <p:txBody>
          <a:bodyPr>
            <a:normAutofit/>
          </a:bodyPr>
          <a:lstStyle/>
          <a:p>
            <a:r>
              <a:rPr lang="en-US" dirty="0"/>
              <a:t>About ASR: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b="0" dirty="0">
                <a:latin typeface="Arial Narrow" panose="020B0606020202030204" pitchFamily="34" charset="0"/>
              </a:rPr>
              <a:t>Project Background</a:t>
            </a:r>
            <a:endParaRPr lang="en-US" b="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E36757D-B337-45CF-AC3B-A7C30A864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" y="1257300"/>
            <a:ext cx="9563100" cy="190500"/>
          </a:xfrm>
          <a:prstGeom prst="rect">
            <a:avLst/>
          </a:prstGeom>
        </p:spPr>
      </p:pic>
      <p:pic>
        <p:nvPicPr>
          <p:cNvPr id="9" name="Content Placeholder 15" descr="A picture containing outdoor, rock, sky, water&#10;&#10;Description automatically generated">
            <a:extLst>
              <a:ext uri="{FF2B5EF4-FFF2-40B4-BE49-F238E27FC236}">
                <a16:creationId xmlns:a16="http://schemas.microsoft.com/office/drawing/2014/main" id="{74061E2D-D476-4909-9617-549366D2DD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r="4198"/>
          <a:stretch/>
        </p:blipFill>
        <p:spPr>
          <a:xfrm>
            <a:off x="5283201" y="1752599"/>
            <a:ext cx="5300328" cy="39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3" descr="A picture containing text, city, shore&#10;&#10;Description automatically generated">
            <a:extLst>
              <a:ext uri="{FF2B5EF4-FFF2-40B4-BE49-F238E27FC236}">
                <a16:creationId xmlns:a16="http://schemas.microsoft.com/office/drawing/2014/main" id="{F9CD49D5-2926-4AD5-9C00-B5C68904C6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752601"/>
            <a:ext cx="3108960" cy="402336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1167AE9-42AB-4ABC-A3B2-1789AB84E3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62400" y="1752600"/>
          <a:ext cx="6553200" cy="402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4050">
                  <a:extLst>
                    <a:ext uri="{9D8B030D-6E8A-4147-A177-3AD203B41FA5}">
                      <a16:colId xmlns:a16="http://schemas.microsoft.com/office/drawing/2014/main" val="3970908673"/>
                    </a:ext>
                  </a:extLst>
                </a:gridCol>
                <a:gridCol w="5259150">
                  <a:extLst>
                    <a:ext uri="{9D8B030D-6E8A-4147-A177-3AD203B41FA5}">
                      <a16:colId xmlns:a16="http://schemas.microsoft.com/office/drawing/2014/main" val="1420023717"/>
                    </a:ext>
                  </a:extLst>
                </a:gridCol>
              </a:tblGrid>
              <a:tr h="201168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ASR is part of the Austin City Council-approved Water Forward plan, which provides a roadmap for Austin’s water future for the next 100 years.</a:t>
                      </a:r>
                    </a:p>
                  </a:txBody>
                  <a:tcPr marL="274320" marR="3657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984882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2021, Austin Water (AW) began a study to determine if aquifers in our region are suitable for AW’s ASR project.</a:t>
                      </a:r>
                    </a:p>
                  </a:txBody>
                  <a:tcPr marL="274320" marR="3657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39123"/>
                  </a:ext>
                </a:extLst>
              </a:tr>
            </a:tbl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7BF9AC36-AB0E-40FA-8D2D-6DFCB482C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3400" y="4315813"/>
            <a:ext cx="850901" cy="8509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27BC21F-9A5C-4A47-A74A-B4E629EF8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43400" y="2331720"/>
            <a:ext cx="850901" cy="85090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11F62AF-062D-4B89-960A-C4B46399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876297"/>
          </a:xfrm>
        </p:spPr>
        <p:txBody>
          <a:bodyPr>
            <a:normAutofit/>
          </a:bodyPr>
          <a:lstStyle/>
          <a:p>
            <a:r>
              <a:rPr lang="en-US" dirty="0"/>
              <a:t>About ASR: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b="0" dirty="0">
                <a:latin typeface="Arial Narrow" panose="020B0606020202030204" pitchFamily="34" charset="0"/>
              </a:rPr>
              <a:t>Project Background</a:t>
            </a:r>
            <a:endParaRPr lang="en-US" b="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E36757D-B337-45CF-AC3B-A7C30A864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" y="1257300"/>
            <a:ext cx="95631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76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6A3E090-96E3-43FB-A59E-05FCA2CF49CB}"/>
              </a:ext>
            </a:extLst>
          </p:cNvPr>
          <p:cNvSpPr/>
          <p:nvPr/>
        </p:nvSpPr>
        <p:spPr>
          <a:xfrm>
            <a:off x="3914775" y="5943600"/>
            <a:ext cx="800100" cy="800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22F7EF9-16D9-465E-9F11-C0843C2FB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971" y="1521821"/>
            <a:ext cx="3914775" cy="1905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9153BC-1138-4578-89B0-C64AEC9C9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2556" y="2040610"/>
            <a:ext cx="3566677" cy="40184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SzPct val="150000"/>
              <a:buNone/>
            </a:pPr>
            <a:r>
              <a:rPr lang="en-US" sz="1800" dirty="0">
                <a:latin typeface="Arial"/>
                <a:cs typeface="Arial"/>
              </a:rPr>
              <a:t>Available water from Austin’s drinking water system is pumped into an aquifer underground for storage when water supplies are plentiful. Water is stored until it is needed.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SzPct val="150000"/>
              <a:buNone/>
            </a:pPr>
            <a:r>
              <a:rPr lang="en-US" sz="1800" dirty="0">
                <a:latin typeface="Arial"/>
                <a:cs typeface="Arial"/>
              </a:rPr>
              <a:t>When Austin’s regular water supply becomes low, the stored water is pumped out of the aquifer.</a:t>
            </a:r>
            <a:endParaRPr lang="en-US" dirty="0"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SzPct val="150000"/>
              <a:buNone/>
            </a:pPr>
            <a:r>
              <a:rPr lang="en-US" sz="1800" dirty="0"/>
              <a:t>Stored water is tested and treated before it is distributed to customers in AW’s system.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2181E039-3855-4499-BC7E-5001C4C5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85" y="250556"/>
            <a:ext cx="4114800" cy="111384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About ASR: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How It Works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F4AA4BA-A2C2-4A20-BE44-F0EAFBE9F7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-1370" r="-419" b="-1370"/>
          <a:stretch/>
        </p:blipFill>
        <p:spPr>
          <a:xfrm>
            <a:off x="5486400" y="1109350"/>
            <a:ext cx="6466840" cy="5105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AA54A-0514-4659-A11D-9CCE45650D7D}"/>
              </a:ext>
            </a:extLst>
          </p:cNvPr>
          <p:cNvSpPr/>
          <p:nvPr/>
        </p:nvSpPr>
        <p:spPr>
          <a:xfrm>
            <a:off x="762000" y="2895600"/>
            <a:ext cx="1524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7BCAE-13B6-4D65-B593-BD52BA276C1E}"/>
              </a:ext>
            </a:extLst>
          </p:cNvPr>
          <p:cNvSpPr/>
          <p:nvPr/>
        </p:nvSpPr>
        <p:spPr>
          <a:xfrm>
            <a:off x="762000" y="4295219"/>
            <a:ext cx="1524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7C0E8C-35CA-4FEC-8E18-9EADD1945661}"/>
              </a:ext>
            </a:extLst>
          </p:cNvPr>
          <p:cNvSpPr/>
          <p:nvPr/>
        </p:nvSpPr>
        <p:spPr>
          <a:xfrm>
            <a:off x="764030" y="5791200"/>
            <a:ext cx="1524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7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3F82-43F9-4C89-A483-F30ADE76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761999"/>
          </a:xfrm>
        </p:spPr>
        <p:txBody>
          <a:bodyPr/>
          <a:lstStyle/>
          <a:p>
            <a:r>
              <a:rPr lang="en-US" dirty="0"/>
              <a:t>About ASR: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sz="4800" b="0" dirty="0">
                <a:latin typeface="Arial Narrow" panose="020B0606020202030204" pitchFamily="34" charset="0"/>
              </a:rPr>
              <a:t>Project Timeline</a:t>
            </a: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3266C-D078-4131-AB66-FAA4FB3BE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" y="1600200"/>
            <a:ext cx="12186721" cy="527771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F431293-811B-449F-98E1-72D3188A7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143000"/>
            <a:ext cx="9563100" cy="19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A7F02E-B607-4CDB-A05A-6047E056F06A}"/>
              </a:ext>
            </a:extLst>
          </p:cNvPr>
          <p:cNvSpPr txBox="1"/>
          <p:nvPr/>
        </p:nvSpPr>
        <p:spPr>
          <a:xfrm>
            <a:off x="1905000" y="1828800"/>
            <a:ext cx="236088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spc="100" dirty="0">
                <a:latin typeface="Arial" panose="020B0604020202020204" pitchFamily="34" charset="0"/>
                <a:cs typeface="Arial" panose="020B0604020202020204" pitchFamily="34" charset="0"/>
              </a:rPr>
              <a:t>2021-2023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Identify locations for testing and possible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2139A-B0DF-4748-A6F1-883159551540}"/>
              </a:ext>
            </a:extLst>
          </p:cNvPr>
          <p:cNvSpPr txBox="1"/>
          <p:nvPr/>
        </p:nvSpPr>
        <p:spPr>
          <a:xfrm>
            <a:off x="4038600" y="4724400"/>
            <a:ext cx="2514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spc="100" dirty="0">
                <a:latin typeface="Arial" panose="020B0604020202020204" pitchFamily="34" charset="0"/>
                <a:cs typeface="Arial" panose="020B0604020202020204" pitchFamily="34" charset="0"/>
              </a:rPr>
              <a:t>2024-2027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Conduct field testing and small-scale project testing to develop recommendations for a full-scale ASR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D779D-E2D1-486C-8B12-DE77B0D248A2}"/>
              </a:ext>
            </a:extLst>
          </p:cNvPr>
          <p:cNvSpPr txBox="1"/>
          <p:nvPr/>
        </p:nvSpPr>
        <p:spPr>
          <a:xfrm>
            <a:off x="6477000" y="1828800"/>
            <a:ext cx="3048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spc="100" dirty="0">
                <a:latin typeface="Arial" panose="020B0604020202020204" pitchFamily="34" charset="0"/>
                <a:cs typeface="Arial" panose="020B0604020202020204" pitchFamily="34" charset="0"/>
              </a:rPr>
              <a:t>2028-2035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Design and construction of full-scale ASR project</a:t>
            </a:r>
          </a:p>
        </p:txBody>
      </p:sp>
    </p:spTree>
    <p:extLst>
      <p:ext uri="{BB962C8B-B14F-4D97-AF65-F5344CB8AC3E}">
        <p14:creationId xmlns:p14="http://schemas.microsoft.com/office/powerpoint/2010/main" val="159991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50E372DF-7DE7-4917-9D97-EBC2CFCA5CC2}"/>
              </a:ext>
            </a:extLst>
          </p:cNvPr>
          <p:cNvSpPr/>
          <p:nvPr/>
        </p:nvSpPr>
        <p:spPr>
          <a:xfrm rot="16200000" flipV="1">
            <a:off x="9207598" y="3568797"/>
            <a:ext cx="1524000" cy="939604"/>
          </a:xfrm>
          <a:prstGeom prst="round2Same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Rectangle: Top Corners Rounded 33">
            <a:extLst>
              <a:ext uri="{FF2B5EF4-FFF2-40B4-BE49-F238E27FC236}">
                <a16:creationId xmlns:a16="http://schemas.microsoft.com/office/drawing/2014/main" id="{E0BBC3CD-AF9B-4067-92C8-C6CB3B4597D0}"/>
              </a:ext>
            </a:extLst>
          </p:cNvPr>
          <p:cNvSpPr/>
          <p:nvPr/>
        </p:nvSpPr>
        <p:spPr>
          <a:xfrm rot="16200000" flipV="1">
            <a:off x="9205489" y="1890288"/>
            <a:ext cx="1524000" cy="943822"/>
          </a:xfrm>
          <a:prstGeom prst="round2Same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60146-45AD-479A-BB18-D368AB58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1"/>
            <a:ext cx="10972800" cy="10795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ABOUT ASR: </a:t>
            </a:r>
            <a:r>
              <a:rPr lang="en-US" sz="3600" b="0" dirty="0">
                <a:latin typeface="Arial"/>
                <a:cs typeface="Arial"/>
              </a:rPr>
              <a:t>Location Evaluation Process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75105D-A43B-4A50-B9FF-F7DA250878D0}"/>
              </a:ext>
            </a:extLst>
          </p:cNvPr>
          <p:cNvSpPr/>
          <p:nvPr/>
        </p:nvSpPr>
        <p:spPr>
          <a:xfrm>
            <a:off x="851097" y="1600199"/>
            <a:ext cx="8854366" cy="1524000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546CD-D687-4D8F-AD4C-E9C3A461CBEF}"/>
              </a:ext>
            </a:extLst>
          </p:cNvPr>
          <p:cNvSpPr txBox="1"/>
          <p:nvPr/>
        </p:nvSpPr>
        <p:spPr>
          <a:xfrm>
            <a:off x="2946597" y="1600199"/>
            <a:ext cx="227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/>
              </a:rPr>
              <a:t>STEP 1</a:t>
            </a:r>
            <a:endParaRPr lang="en-US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2E41F8-46AD-4526-A82D-72D45E7ADE92}"/>
              </a:ext>
            </a:extLst>
          </p:cNvPr>
          <p:cNvSpPr txBox="1"/>
          <p:nvPr/>
        </p:nvSpPr>
        <p:spPr>
          <a:xfrm>
            <a:off x="2311792" y="1988005"/>
            <a:ext cx="3467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Gather data on a broad range of feasible ASR project options over a wide spatial area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8F30-DB2D-4400-B138-892E76A248D6}"/>
              </a:ext>
            </a:extLst>
          </p:cNvPr>
          <p:cNvCxnSpPr>
            <a:cxnSpLocks/>
          </p:cNvCxnSpPr>
          <p:nvPr/>
        </p:nvCxnSpPr>
        <p:spPr>
          <a:xfrm>
            <a:off x="5994597" y="1752599"/>
            <a:ext cx="0" cy="121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EA93F7E-C3E7-4E21-B68F-D2A98A6629E6}"/>
              </a:ext>
            </a:extLst>
          </p:cNvPr>
          <p:cNvGrpSpPr/>
          <p:nvPr/>
        </p:nvGrpSpPr>
        <p:grpSpPr>
          <a:xfrm>
            <a:off x="1117797" y="1828799"/>
            <a:ext cx="1050925" cy="1019377"/>
            <a:chOff x="1641410" y="1295400"/>
            <a:chExt cx="1174750" cy="11747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E08883-CB09-4204-952F-69F704691367}"/>
                </a:ext>
              </a:extLst>
            </p:cNvPr>
            <p:cNvSpPr/>
            <p:nvPr/>
          </p:nvSpPr>
          <p:spPr>
            <a:xfrm>
              <a:off x="1641410" y="1295400"/>
              <a:ext cx="1174750" cy="11747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19C41DA-D509-4372-996B-A4EAC3CD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19079" y="1517447"/>
              <a:ext cx="730656" cy="730656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F099CD2-9F7B-4480-B2C7-1A72945D15A9}"/>
              </a:ext>
            </a:extLst>
          </p:cNvPr>
          <p:cNvSpPr txBox="1"/>
          <p:nvPr/>
        </p:nvSpPr>
        <p:spPr>
          <a:xfrm rot="5400000">
            <a:off x="9362788" y="2140726"/>
            <a:ext cx="13716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Times New Roman"/>
              </a:rPr>
              <a:t>Completed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0ED65D2-E7CC-4ED7-A9B3-2FCE2AF74B35}"/>
              </a:ext>
            </a:extLst>
          </p:cNvPr>
          <p:cNvSpPr/>
          <p:nvPr/>
        </p:nvSpPr>
        <p:spPr>
          <a:xfrm>
            <a:off x="2032196" y="3276599"/>
            <a:ext cx="7696200" cy="1524000"/>
          </a:xfrm>
          <a:prstGeom prst="roundRect">
            <a:avLst>
              <a:gd name="adj" fmla="val 505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870E23-5ED8-40A1-99E5-B95B4E0B94DF}"/>
              </a:ext>
            </a:extLst>
          </p:cNvPr>
          <p:cNvSpPr txBox="1"/>
          <p:nvPr/>
        </p:nvSpPr>
        <p:spPr>
          <a:xfrm>
            <a:off x="3556196" y="3276599"/>
            <a:ext cx="227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/>
              </a:rPr>
              <a:t>STEP 2</a:t>
            </a:r>
            <a:endParaRPr lang="en-US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A0B0B7-BDDF-41CA-8B46-7223778FFE11}"/>
              </a:ext>
            </a:extLst>
          </p:cNvPr>
          <p:cNvSpPr txBox="1"/>
          <p:nvPr/>
        </p:nvSpPr>
        <p:spPr>
          <a:xfrm>
            <a:off x="3378461" y="3664405"/>
            <a:ext cx="2629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 technical favorability of ASR project options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BA85A97-826F-4D87-B2D2-F63063BE87F8}"/>
              </a:ext>
            </a:extLst>
          </p:cNvPr>
          <p:cNvCxnSpPr>
            <a:cxnSpLocks/>
          </p:cNvCxnSpPr>
          <p:nvPr/>
        </p:nvCxnSpPr>
        <p:spPr>
          <a:xfrm>
            <a:off x="6451796" y="3428999"/>
            <a:ext cx="0" cy="1143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2A08765-8ADA-474B-AAF4-4E355F1B5749}"/>
              </a:ext>
            </a:extLst>
          </p:cNvPr>
          <p:cNvSpPr txBox="1"/>
          <p:nvPr/>
        </p:nvSpPr>
        <p:spPr>
          <a:xfrm>
            <a:off x="6629531" y="3543805"/>
            <a:ext cx="2629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Gather community input on the equity and affordability framework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27BF35-1233-43BA-BD8C-601067BCF1D1}"/>
              </a:ext>
            </a:extLst>
          </p:cNvPr>
          <p:cNvSpPr txBox="1"/>
          <p:nvPr/>
        </p:nvSpPr>
        <p:spPr>
          <a:xfrm rot="5400000">
            <a:off x="9149407" y="3814757"/>
            <a:ext cx="1866899" cy="400110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In progress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D60A1A-4035-4822-A4F9-FE7EC91A4C4B}"/>
              </a:ext>
            </a:extLst>
          </p:cNvPr>
          <p:cNvGrpSpPr/>
          <p:nvPr/>
        </p:nvGrpSpPr>
        <p:grpSpPr>
          <a:xfrm>
            <a:off x="2260796" y="3505199"/>
            <a:ext cx="1050925" cy="984424"/>
            <a:chOff x="5591175" y="1365249"/>
            <a:chExt cx="1174750" cy="117475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88E15CF-DAF9-41B2-8657-9F9B49154DC6}"/>
                </a:ext>
              </a:extLst>
            </p:cNvPr>
            <p:cNvSpPr/>
            <p:nvPr/>
          </p:nvSpPr>
          <p:spPr>
            <a:xfrm>
              <a:off x="5591175" y="1365249"/>
              <a:ext cx="1174750" cy="11747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62C7F396-62EC-4990-8F0C-CC070397A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16379" y="1466917"/>
              <a:ext cx="924339" cy="924339"/>
            </a:xfrm>
            <a:prstGeom prst="rect">
              <a:avLst/>
            </a:prstGeom>
          </p:spPr>
        </p:pic>
      </p:grpSp>
      <p:sp>
        <p:nvSpPr>
          <p:cNvPr id="51" name="Rectangle: Top Corners Rounded 50">
            <a:extLst>
              <a:ext uri="{FF2B5EF4-FFF2-40B4-BE49-F238E27FC236}">
                <a16:creationId xmlns:a16="http://schemas.microsoft.com/office/drawing/2014/main" id="{D1255201-0311-48A2-9B12-5CA43CB99565}"/>
              </a:ext>
            </a:extLst>
          </p:cNvPr>
          <p:cNvSpPr/>
          <p:nvPr/>
        </p:nvSpPr>
        <p:spPr>
          <a:xfrm rot="16200000" flipV="1">
            <a:off x="9207598" y="5245197"/>
            <a:ext cx="1524000" cy="939604"/>
          </a:xfrm>
          <a:prstGeom prst="round2Same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192ED7-662D-4BE9-A4DC-B4085479A302}"/>
              </a:ext>
            </a:extLst>
          </p:cNvPr>
          <p:cNvSpPr/>
          <p:nvPr/>
        </p:nvSpPr>
        <p:spPr>
          <a:xfrm>
            <a:off x="3175196" y="4952999"/>
            <a:ext cx="6576874" cy="1524000"/>
          </a:xfrm>
          <a:prstGeom prst="roundRect">
            <a:avLst>
              <a:gd name="adj" fmla="val 505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AFDC43-919F-46A9-ACCB-D97BFD59983B}"/>
              </a:ext>
            </a:extLst>
          </p:cNvPr>
          <p:cNvSpPr txBox="1"/>
          <p:nvPr/>
        </p:nvSpPr>
        <p:spPr>
          <a:xfrm>
            <a:off x="4639716" y="4957572"/>
            <a:ext cx="227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</a:rPr>
              <a:t>STEP 3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EF03A72-D10D-4877-A347-4FDD41000449}"/>
              </a:ext>
            </a:extLst>
          </p:cNvPr>
          <p:cNvSpPr txBox="1"/>
          <p:nvPr/>
        </p:nvSpPr>
        <p:spPr>
          <a:xfrm>
            <a:off x="4507848" y="5346177"/>
            <a:ext cx="478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ASR location(s) that are technically favorable and align with equity &amp; affordability goals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F06B2BC-93FE-4D00-8D40-49DD55C55A53}"/>
              </a:ext>
            </a:extLst>
          </p:cNvPr>
          <p:cNvSpPr txBox="1"/>
          <p:nvPr/>
        </p:nvSpPr>
        <p:spPr>
          <a:xfrm rot="5400000">
            <a:off x="9421423" y="5538000"/>
            <a:ext cx="1291199" cy="400110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Next steps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3E50079C-A346-4A01-8598-F16AC9CFA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" y="1143000"/>
            <a:ext cx="9563100" cy="1905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C9B34660-8BF7-4D02-BBEB-CFDFC7B0CC02}"/>
              </a:ext>
            </a:extLst>
          </p:cNvPr>
          <p:cNvGrpSpPr/>
          <p:nvPr/>
        </p:nvGrpSpPr>
        <p:grpSpPr>
          <a:xfrm>
            <a:off x="3403796" y="5181599"/>
            <a:ext cx="1050926" cy="988160"/>
            <a:chOff x="9502969" y="1359921"/>
            <a:chExt cx="1174750" cy="117475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040CEB3-31CD-4AD1-8728-ADD99E848E41}"/>
                </a:ext>
              </a:extLst>
            </p:cNvPr>
            <p:cNvSpPr/>
            <p:nvPr/>
          </p:nvSpPr>
          <p:spPr>
            <a:xfrm>
              <a:off x="9502969" y="1359921"/>
              <a:ext cx="1174750" cy="11747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18B4BD0-BC63-4F64-B8BC-1978E372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52145" y="1555575"/>
              <a:ext cx="717071" cy="717071"/>
            </a:xfrm>
            <a:prstGeom prst="rect">
              <a:avLst/>
            </a:prstGeom>
          </p:spPr>
        </p:pic>
      </p:grpSp>
      <p:sp>
        <p:nvSpPr>
          <p:cNvPr id="67" name="Arrow: Bent-Up 66">
            <a:extLst>
              <a:ext uri="{FF2B5EF4-FFF2-40B4-BE49-F238E27FC236}">
                <a16:creationId xmlns:a16="http://schemas.microsoft.com/office/drawing/2014/main" id="{628998D4-8042-4C08-A23C-3FB572A651DB}"/>
              </a:ext>
            </a:extLst>
          </p:cNvPr>
          <p:cNvSpPr/>
          <p:nvPr/>
        </p:nvSpPr>
        <p:spPr>
          <a:xfrm rot="5400000">
            <a:off x="965396" y="3276599"/>
            <a:ext cx="990600" cy="99060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Bent-Up 67">
            <a:extLst>
              <a:ext uri="{FF2B5EF4-FFF2-40B4-BE49-F238E27FC236}">
                <a16:creationId xmlns:a16="http://schemas.microsoft.com/office/drawing/2014/main" id="{C7AA5A71-D963-4282-8007-B535922B7045}"/>
              </a:ext>
            </a:extLst>
          </p:cNvPr>
          <p:cNvSpPr/>
          <p:nvPr/>
        </p:nvSpPr>
        <p:spPr>
          <a:xfrm rot="5400000">
            <a:off x="2108396" y="4952999"/>
            <a:ext cx="990600" cy="99060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3357F1-ABD7-4B08-A292-8A13D5A8B18D}"/>
              </a:ext>
            </a:extLst>
          </p:cNvPr>
          <p:cNvSpPr txBox="1"/>
          <p:nvPr/>
        </p:nvSpPr>
        <p:spPr>
          <a:xfrm>
            <a:off x="6257601" y="2011274"/>
            <a:ext cx="2863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Gather initial equity and affordability data</a:t>
            </a:r>
          </a:p>
        </p:txBody>
      </p:sp>
    </p:spTree>
    <p:extLst>
      <p:ext uri="{BB962C8B-B14F-4D97-AF65-F5344CB8AC3E}">
        <p14:creationId xmlns:p14="http://schemas.microsoft.com/office/powerpoint/2010/main" val="3923691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>
            <a:extLst>
              <a:ext uri="{FF2B5EF4-FFF2-40B4-BE49-F238E27FC236}">
                <a16:creationId xmlns:a16="http://schemas.microsoft.com/office/drawing/2014/main" id="{006E862F-5A7D-499A-880F-47F506B1D584}"/>
              </a:ext>
            </a:extLst>
          </p:cNvPr>
          <p:cNvSpPr txBox="1">
            <a:spLocks/>
          </p:cNvSpPr>
          <p:nvPr/>
        </p:nvSpPr>
        <p:spPr>
          <a:xfrm>
            <a:off x="7467600" y="457200"/>
            <a:ext cx="4114800" cy="2209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About ASR: </a:t>
            </a: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Finding favorable aquifers</a:t>
            </a:r>
            <a:endParaRPr kumimoji="0" lang="en-US" sz="48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DFBD834-4627-42AF-9F25-DBE682C5F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1156" y="3703782"/>
            <a:ext cx="4028440" cy="246841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Goal of this phase of work is to identify potential locations for an ASR project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Looked over a broad range to determine favorable aquifer areas for ASR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45FBF0F-C181-4F9E-B5AF-542C06E18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391399" y="3154218"/>
            <a:ext cx="4267201" cy="207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2DE688-EBCA-40ED-968D-9209C4E0D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9" r="14646"/>
          <a:stretch/>
        </p:blipFill>
        <p:spPr>
          <a:xfrm>
            <a:off x="0" y="0"/>
            <a:ext cx="6751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16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1BBDEF-FF33-44B9-9C01-8C2CF4631571}"/>
              </a:ext>
            </a:extLst>
          </p:cNvPr>
          <p:cNvSpPr/>
          <p:nvPr/>
        </p:nvSpPr>
        <p:spPr>
          <a:xfrm>
            <a:off x="-101599" y="0"/>
            <a:ext cx="4358836" cy="6866178"/>
          </a:xfrm>
          <a:prstGeom prst="rect">
            <a:avLst/>
          </a:prstGeom>
          <a:solidFill>
            <a:srgbClr val="D2E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87B76-C807-44A0-917B-B21B9AB4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96" y="378458"/>
            <a:ext cx="3302504" cy="234626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Results: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Favorable Aquifer areas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F3BA07-93A3-42F5-BFD8-57C0FC2BA396}"/>
              </a:ext>
            </a:extLst>
          </p:cNvPr>
          <p:cNvCxnSpPr>
            <a:cxnSpLocks/>
          </p:cNvCxnSpPr>
          <p:nvPr/>
        </p:nvCxnSpPr>
        <p:spPr>
          <a:xfrm>
            <a:off x="507496" y="2890983"/>
            <a:ext cx="3302504" cy="0"/>
          </a:xfrm>
          <a:prstGeom prst="straightConnector1">
            <a:avLst/>
          </a:prstGeom>
          <a:ln w="50800" cmpd="sng"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DFB3A18-A407-4DEF-970A-13539047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-446"/>
          <a:stretch/>
        </p:blipFill>
        <p:spPr>
          <a:xfrm>
            <a:off x="4531202" y="533400"/>
            <a:ext cx="7355998" cy="517275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957491-C909-44F1-9361-17B0AC476214}"/>
              </a:ext>
            </a:extLst>
          </p:cNvPr>
          <p:cNvSpPr txBox="1">
            <a:spLocks/>
          </p:cNvSpPr>
          <p:nvPr/>
        </p:nvSpPr>
        <p:spPr>
          <a:xfrm>
            <a:off x="238583" y="3429000"/>
            <a:ext cx="3742290" cy="24684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AACE3"/>
              </a:buClr>
              <a:buSzPct val="70000"/>
              <a:buFont typeface="Wingdings" panose="05000000000000000000" pitchFamily="2" charset="2"/>
              <a:buChar char="S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2AACE3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Carrizo-Wilcox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Trinity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aquifers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Travis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Bastrop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Counties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2AACE3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 focused desktop analyses in these areas to identify potential ASR sites</a:t>
            </a:r>
          </a:p>
        </p:txBody>
      </p:sp>
    </p:spTree>
    <p:extLst>
      <p:ext uri="{BB962C8B-B14F-4D97-AF65-F5344CB8AC3E}">
        <p14:creationId xmlns:p14="http://schemas.microsoft.com/office/powerpoint/2010/main" val="30324279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520E0C3300B943B59582038878AAF6" ma:contentTypeVersion="13" ma:contentTypeDescription="Create a new document." ma:contentTypeScope="" ma:versionID="6fccd254d3a2b57c9840f1e069f517ed">
  <xsd:schema xmlns:xsd="http://www.w3.org/2001/XMLSchema" xmlns:xs="http://www.w3.org/2001/XMLSchema" xmlns:p="http://schemas.microsoft.com/office/2006/metadata/properties" xmlns:ns2="a04c3787-7ef3-4e0e-9df3-221291bba4ce" xmlns:ns3="a33b46ca-3402-4ca8-b2f5-0de19f83a984" targetNamespace="http://schemas.microsoft.com/office/2006/metadata/properties" ma:root="true" ma:fieldsID="14247c3c84f7b7bba87426e6ee386949" ns2:_="" ns3:_="">
    <xsd:import namespace="a04c3787-7ef3-4e0e-9df3-221291bba4ce"/>
    <xsd:import namespace="a33b46ca-3402-4ca8-b2f5-0de19f83a9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c3787-7ef3-4e0e-9df3-221291bba4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0fecf25-3a11-4003-9cca-0804a470c7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b46ca-3402-4ca8-b2f5-0de19f83a98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29d4267-96e9-4949-8cc7-7f96e4648445}" ma:internalName="TaxCatchAll" ma:showField="CatchAllData" ma:web="2cb30a01-1b59-4cdf-892b-bb5db6f4f7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4c3787-7ef3-4e0e-9df3-221291bba4ce">
      <Terms xmlns="http://schemas.microsoft.com/office/infopath/2007/PartnerControls"/>
    </lcf76f155ced4ddcb4097134ff3c332f>
    <TaxCatchAll xmlns="a33b46ca-3402-4ca8-b2f5-0de19f83a9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A18266-BC80-4A8E-88D2-B55B2CF60E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4c3787-7ef3-4e0e-9df3-221291bba4ce"/>
    <ds:schemaRef ds:uri="a33b46ca-3402-4ca8-b2f5-0de19f83a9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866E0A-7CB2-4FD0-B826-41DE0CB1C945}">
  <ds:schemaRefs>
    <ds:schemaRef ds:uri="http://schemas.microsoft.com/office/2006/documentManagement/types"/>
    <ds:schemaRef ds:uri="a04c3787-7ef3-4e0e-9df3-221291bba4ce"/>
    <ds:schemaRef ds:uri="http://schemas.microsoft.com/office/2006/metadata/properties"/>
    <ds:schemaRef ds:uri="http://www.w3.org/XML/1998/namespace"/>
    <ds:schemaRef ds:uri="a33b46ca-3402-4ca8-b2f5-0de19f83a984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71F433E-222E-48EA-9311-00D6E9D02A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4925</TotalTime>
  <Words>814</Words>
  <Application>Microsoft Office PowerPoint</Application>
  <PresentationFormat>Widescreen</PresentationFormat>
  <Paragraphs>121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Wingdings</vt:lpstr>
      <vt:lpstr>1_Office Theme</vt:lpstr>
      <vt:lpstr>2_Office Theme</vt:lpstr>
      <vt:lpstr>PowerPoint Presentation</vt:lpstr>
      <vt:lpstr>Agenda</vt:lpstr>
      <vt:lpstr>About ASR: Project Background</vt:lpstr>
      <vt:lpstr>About ASR: Project Background</vt:lpstr>
      <vt:lpstr>About ASR: How It Works</vt:lpstr>
      <vt:lpstr>About ASR: Project Timeline</vt:lpstr>
      <vt:lpstr>ABOUT ASR: Location Evaluation Process</vt:lpstr>
      <vt:lpstr>PowerPoint Presentation</vt:lpstr>
      <vt:lpstr>Results: Favorable Aquifer areas</vt:lpstr>
      <vt:lpstr>Technical Analysis: Criteria</vt:lpstr>
      <vt:lpstr>Community outcomes evaluation: Approach</vt:lpstr>
      <vt:lpstr>Community outcomes Evaluation: Project Benefits</vt:lpstr>
      <vt:lpstr>Community outcomes Evaluation: Mitigation strategies</vt:lpstr>
      <vt:lpstr>ASR Phase 1a: 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Performance Snap Shot</dc:title>
  <dc:creator>Luna, Erik</dc:creator>
  <cp:lastModifiedBy>Flores-Gonzalez, Marisa</cp:lastModifiedBy>
  <cp:revision>556</cp:revision>
  <cp:lastPrinted>2022-06-22T14:23:49Z</cp:lastPrinted>
  <dcterms:created xsi:type="dcterms:W3CDTF">2018-11-13T19:11:52Z</dcterms:created>
  <dcterms:modified xsi:type="dcterms:W3CDTF">2023-11-02T18:00:39Z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0x0101005D520E0C3300B943B59582038878AAF6</vt:lpwstr>
  </property>
  <property fmtid="{D5CDD505-2E9C-101B-9397-08002B2CF9AE}" pid="3" name="MediaServiceImageTags">
    <vt:lpwstr/>
  </property>
</Properties>
</file>