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21"/>
  </p:notesMasterIdLst>
  <p:sldIdLst>
    <p:sldId id="256" r:id="rId5"/>
    <p:sldId id="358" r:id="rId6"/>
    <p:sldId id="416" r:id="rId7"/>
    <p:sldId id="386" r:id="rId8"/>
    <p:sldId id="389" r:id="rId9"/>
    <p:sldId id="417" r:id="rId10"/>
    <p:sldId id="414" r:id="rId11"/>
    <p:sldId id="400" r:id="rId12"/>
    <p:sldId id="383" r:id="rId13"/>
    <p:sldId id="412" r:id="rId14"/>
    <p:sldId id="379" r:id="rId15"/>
    <p:sldId id="410" r:id="rId16"/>
    <p:sldId id="374" r:id="rId17"/>
    <p:sldId id="376" r:id="rId18"/>
    <p:sldId id="418" r:id="rId19"/>
    <p:sldId id="385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6"/>
    <p:restoredTop sz="86509" autoAdjust="0"/>
  </p:normalViewPr>
  <p:slideViewPr>
    <p:cSldViewPr snapToGrid="0" snapToObjects="1">
      <p:cViewPr varScale="1">
        <p:scale>
          <a:sx n="96" d="100"/>
          <a:sy n="96" d="100"/>
        </p:scale>
        <p:origin x="11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108790-9B12-4B3E-9A87-4A155E1734CC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7F8D78-594A-48E4-964A-D567FF16DD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3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34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Transmission Tunnel &amp; existing Ph. 1 transmission main</a:t>
            </a:r>
          </a:p>
          <a:p>
            <a:r>
              <a:rPr lang="en-US" dirty="0"/>
              <a:t>130 feet deep, 10 ft diameter shaft with secant pile wall</a:t>
            </a:r>
          </a:p>
          <a:p>
            <a:r>
              <a:rPr lang="en-US" dirty="0"/>
              <a:t>Blind bore construction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2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4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3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75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Installed both riser pipes in lakebed</a:t>
            </a:r>
          </a:p>
          <a:p>
            <a:pPr marL="171450" indent="-171450">
              <a:buFontTx/>
              <a:buChar char="-"/>
            </a:pPr>
            <a:r>
              <a:rPr lang="en-US" dirty="0"/>
              <a:t>Grouting risers in place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Preparing to install intake upper sections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69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8E39DB68-DCD7-4AF5-9798-D7CF84707EC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192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Sara </a:t>
            </a:r>
            <a:r>
              <a:rPr lang="en-US" dirty="0" err="1"/>
              <a:t>Thorton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9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0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2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59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66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136" lvl="0" indent="-171450">
              <a:buFontTx/>
              <a:buChar char="-"/>
            </a:pPr>
            <a:r>
              <a:rPr lang="en-US" dirty="0"/>
              <a:t>Pump station designed as 2 separate pumping systems within a single pump station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One sends…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Due to depth of the installation, elected to use…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Initial design includes 3 different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pump selection is very important to BCRUA and the design team so we are procuring pumps as negotiated bid item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Bidders will submit pump manufacturer proposals for our team to evaluate on the basis of cost and non-cost factors such as local service capabilities, ability to meet performance and testing requirements and pump manufacturer quals and experience</a:t>
            </a:r>
          </a:p>
          <a:p>
            <a:pPr marL="180136" lvl="0" indent="-171450">
              <a:buFontTx/>
              <a:buChar char="-"/>
            </a:pPr>
            <a:endParaRPr lang="en-US" dirty="0"/>
          </a:p>
          <a:p>
            <a:pPr marL="180136" lvl="0" indent="-171450">
              <a:buFontTx/>
              <a:buChar char="-"/>
            </a:pPr>
            <a:r>
              <a:rPr lang="en-US" dirty="0"/>
              <a:t>Pump station designed as 2 separate pumping systems within a single pump station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One sends…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Due to depth of the installation, elected to use…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Initial design includes 3 different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pump selection is very important to BCRUA and the design team so we are procuring pumps as negotiated bid item</a:t>
            </a:r>
          </a:p>
          <a:p>
            <a:pPr marL="180136" lvl="0" indent="-171450">
              <a:buFontTx/>
              <a:buChar char="-"/>
            </a:pPr>
            <a:r>
              <a:rPr lang="en-US" dirty="0"/>
              <a:t>Bidders will submit pump manufacturer proposals for our team to evaluate on the basis of cost and non-cost factors such as local service capabilities, ability to meet performance and testing requirements and pump manufacturer quals and experience</a:t>
            </a:r>
          </a:p>
          <a:p>
            <a:pPr marL="180136" lvl="0" indent="-171450">
              <a:buFontTx/>
              <a:buChar char="-"/>
            </a:pPr>
            <a:endParaRPr lang="en-US" dirty="0"/>
          </a:p>
          <a:p>
            <a:pPr marL="180136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F8D78-594A-48E4-964A-D567FF16D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3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Pump Shafts to connect the suction chamber and pump station (8 ft OD, 6 ft ID)</a:t>
            </a:r>
          </a:p>
          <a:p>
            <a:r>
              <a:rPr lang="en-US" dirty="0"/>
              <a:t>Discharge Shaft (9 ft OD, 7 ft ID) for transmission pipeline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6 Pump Shafts to connect the suction chamber and pump station (8 ft OD, 6 ft ID)</a:t>
            </a:r>
          </a:p>
          <a:p>
            <a:pPr marL="171450" indent="-171450">
              <a:buFontTx/>
              <a:buChar char="-"/>
            </a:pPr>
            <a:r>
              <a:rPr lang="en-US" dirty="0"/>
              <a:t>Discharge Shaft (9 ft OD, 7 ft ID) for transmission pipeline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8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8D78-594A-48E4-964A-D567FF16DD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5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893F1C42-336D-D54F-B93A-04144CEB1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28E0A75-421A-0E42-80E4-CF31339F23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25850"/>
            <a:ext cx="9144000" cy="899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800" b="0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0" i="0" dirty="0">
                <a:solidFill>
                  <a:srgbClr val="FFFFFF"/>
                </a:solidFill>
                <a:effectLst/>
                <a:latin typeface="proxima-nova"/>
              </a:rPr>
              <a:t>Brushy Creek Regional Utility Authority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253A7-8A60-E34D-BDF6-6B9550E9689A}"/>
              </a:ext>
            </a:extLst>
          </p:cNvPr>
          <p:cNvSpPr/>
          <p:nvPr userDrawn="1"/>
        </p:nvSpPr>
        <p:spPr>
          <a:xfrm>
            <a:off x="4798771" y="2238449"/>
            <a:ext cx="2289658" cy="119055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59C5DF9F-4556-364C-9128-5961C262C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845" y="2409875"/>
            <a:ext cx="2019021" cy="12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6E5C-CE50-B04B-A50F-080BF54A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471A9E-0E14-CB44-906F-D9347AF8D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2079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ADBE-A2A6-5844-8568-97AF53CB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3F355-4822-684E-90E4-01641C2C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9A60-8602-3A43-9C3E-A249572E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DCA89-4E9C-FF4C-B94F-71E766CB5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1FE5D-ADF0-AA49-AD16-9D4E2E488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AC6D0-3147-A64D-863E-DCD4BE80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2657-9F02-6D4F-AB28-E0D8DE2A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371C8-097F-BB49-BB47-7F0DD00E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0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ED6C-4F1F-CE44-8D7E-8005A29D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5CDFB-64DC-574C-8FCF-D361B09005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5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823D3-3A65-B144-861F-00FD7272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709D55-504C-BA41-BF0E-21F8D089A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3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5C24-BC70-A14E-B57E-7AE3DFF2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B6C9E-30E7-E544-B694-C8C689BB0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07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79A0E-A21E-5447-BC03-567339F9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DAFC4-9410-7741-939D-C3A87B4C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70E53-C5AB-F445-A9DF-1949AC71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7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73FA-29F9-3941-ACBB-62F0F9F2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4C69D-8B46-7941-BCEE-85209AB29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685B1-4602-0F4D-AD12-A82E9DA0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6ADE-BA3F-984C-9FF4-DCE246B4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6B4E-DF50-064F-85D6-DF147563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1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2E03-C12C-2D49-B9DB-E55B043C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F9774-033C-B24F-833C-D0ACB17CF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193C4-F7D5-F442-9BF6-CA95346A5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5D8B-8094-4F4E-B109-ACFCBE9B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165EB-9DAA-D748-8094-B45FBB42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ABE2F-F158-164A-84AE-BE21E1BE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0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CB45-F3A5-D245-813D-77803470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A7157-1FB3-A140-BDAB-89ED66039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8A6B9-BA99-3544-A5FB-DAB8A5E3F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AD008E-3F27-0341-8666-DF9B9CFD9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7BA1C-060B-5144-B89D-A460BE4D1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9998C5-ADBF-7943-8D8B-8A0DA697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C28B0A-AE12-454A-BDCB-4A54123C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46E625-875D-914A-A48B-3086F60A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7302-41A3-8840-8B19-472EDD09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6EDA4-CB0D-2347-AF1C-EABF7CFA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E8A34-5961-CF4E-B49B-57E56C44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6CD1C-6A90-1E49-AA62-819F264A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9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FC5AD1-B8AA-634F-9F22-36F9B82C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5B6C3-111E-6E4C-9591-FCC6CAB2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C1EED-4423-BF4A-A4AA-AD5FF3BD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5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7D52-E062-2C48-B159-2C858AD9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6F61C-D812-774B-9220-CDAF54521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99EA8-C496-EF43-9D8F-EF984E6D3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D364F-55B6-724D-B754-5CC51C7A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EAD6E-CB8B-6A4F-98C0-CD7A1336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B5963-9EE1-B646-836F-52B6F3B6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1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614B-1039-B043-AD07-2AA08F01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99E8DE-75F9-9445-946A-DEC073EDC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21BDF-80D3-0946-AB8E-D3362634A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467FE-CECF-1846-AE98-38BC612C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0EA5D-74D8-7E46-AFEF-53D4758351F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EE023-077B-6146-ABB0-9D3CE715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A6161-9F7E-9649-805E-353F442B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D54EC-49D2-D747-99A3-040F2520C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4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18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3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1" kern="1200">
          <a:solidFill>
            <a:schemeClr val="tx1">
              <a:lumMod val="65000"/>
              <a:lumOff val="35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3.jpeg"/><Relationship Id="rId7" Type="http://schemas.openxmlformats.org/officeDocument/2006/relationships/image" Target="../media/image3.jp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41CA1C55-56E0-4A27-A7AB-434BBFC9EC5A}"/>
              </a:ext>
            </a:extLst>
          </p:cNvPr>
          <p:cNvSpPr txBox="1">
            <a:spLocks/>
          </p:cNvSpPr>
          <p:nvPr/>
        </p:nvSpPr>
        <p:spPr>
          <a:xfrm>
            <a:off x="1305074" y="608950"/>
            <a:ext cx="9144000" cy="989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Tapping Lake Travis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Phase 2 Raw Water Delivery System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0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B38B1903-D3FE-4070-9C30-79F278EECD9E}"/>
              </a:ext>
            </a:extLst>
          </p:cNvPr>
          <p:cNvSpPr txBox="1">
            <a:spLocks/>
          </p:cNvSpPr>
          <p:nvPr/>
        </p:nvSpPr>
        <p:spPr>
          <a:xfrm>
            <a:off x="1524000" y="4331136"/>
            <a:ext cx="9144000" cy="5383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Karen Bondy, PE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General Manager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3D95B-9805-422F-928A-DB95B462D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64"/>
          <a:stretch/>
        </p:blipFill>
        <p:spPr>
          <a:xfrm>
            <a:off x="78743" y="5724940"/>
            <a:ext cx="4035721" cy="10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0" y="958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Trails End Road Site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5838" y="995211"/>
            <a:ext cx="7193545" cy="485927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Installing storm pipe and preparing for open cut work in ROW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Marine staging becoming more difficult due to low lake levels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AB0CB-5029-9210-36D0-C308EB15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724" y="3223678"/>
            <a:ext cx="3670131" cy="2752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3344E-E58B-5440-0239-93CC342DB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4"/>
          <a:stretch/>
        </p:blipFill>
        <p:spPr>
          <a:xfrm>
            <a:off x="94307" y="3213299"/>
            <a:ext cx="3916279" cy="2762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028B5-7B10-5E8E-CE02-FF5FBA2C13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46"/>
          <a:stretch/>
        </p:blipFill>
        <p:spPr>
          <a:xfrm>
            <a:off x="7928993" y="3213298"/>
            <a:ext cx="4107169" cy="2762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BC9CA0-8F32-18AA-3624-343759F3DE3F}"/>
              </a:ext>
            </a:extLst>
          </p:cNvPr>
          <p:cNvSpPr txBox="1"/>
          <p:nvPr/>
        </p:nvSpPr>
        <p:spPr>
          <a:xfrm>
            <a:off x="387632" y="5959438"/>
            <a:ext cx="320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Loading Intake Pipe on Barges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F3481-BAD7-B27E-2775-C9EB5A968F0A}"/>
              </a:ext>
            </a:extLst>
          </p:cNvPr>
          <p:cNvSpPr txBox="1"/>
          <p:nvPr/>
        </p:nvSpPr>
        <p:spPr>
          <a:xfrm>
            <a:off x="5214602" y="5945637"/>
            <a:ext cx="17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Top of TER Shaft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0DD3A0-4B5C-9B46-C96B-628C821D552C}"/>
              </a:ext>
            </a:extLst>
          </p:cNvPr>
          <p:cNvSpPr txBox="1"/>
          <p:nvPr/>
        </p:nvSpPr>
        <p:spPr>
          <a:xfrm>
            <a:off x="9232082" y="5943834"/>
            <a:ext cx="17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Low Lake Levels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85C9B7-7703-EB28-4EA1-DE4DB94A1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80"/>
          <a:stretch/>
        </p:blipFill>
        <p:spPr>
          <a:xfrm>
            <a:off x="7928993" y="881725"/>
            <a:ext cx="4107168" cy="22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1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0" y="958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Intake Tunnel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D0D7C0A-6DD1-412D-8B24-B8A3E018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383" y="1133199"/>
            <a:ext cx="3348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chemeClr val="bg1"/>
                </a:solidFill>
              </a:rPr>
              <a:t>Tunnel Boring Machine (TBM)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D9C7209-DE9A-4F27-9AC6-C0F45E43E96A}"/>
              </a:ext>
            </a:extLst>
          </p:cNvPr>
          <p:cNvSpPr txBox="1">
            <a:spLocks/>
          </p:cNvSpPr>
          <p:nvPr/>
        </p:nvSpPr>
        <p:spPr>
          <a:xfrm>
            <a:off x="209488" y="1133199"/>
            <a:ext cx="5548587" cy="395563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Connects intake risers to pump station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latin typeface="Open Sans Light" panose="020B0306030504020204"/>
              </a:rPr>
              <a:t>Length: 8,800 LF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latin typeface="Open Sans Light" panose="020B0306030504020204"/>
              </a:rPr>
              <a:t>&lt; 0.1% grade from intakes to 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latin typeface="Open Sans Light" panose="020B0306030504020204"/>
              </a:rPr>
              <a:t>Several reverse curves based on easements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latin typeface="Open Sans Light" panose="020B0306030504020204"/>
              </a:rPr>
              <a:t>Internal Diameter: 8 feet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latin typeface="Open Sans Light" panose="020B0306030504020204"/>
              </a:rPr>
              <a:t>Final Liner: 1-ft thick CIP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Courier New" panose="02070309020205020404" pitchFamily="49" charset="0"/>
              <a:buChar char="o"/>
            </a:pPr>
            <a:endParaRPr lang="en-US" sz="2400" dirty="0">
              <a:latin typeface="Open Sans Light" panose="020B0306030504020204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endParaRPr lang="en-US" sz="2400" dirty="0">
              <a:latin typeface="Open Sans Light" panose="020B0306030504020204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None/>
            </a:pPr>
            <a:endParaRPr lang="en-US" sz="2000" dirty="0">
              <a:latin typeface="Open Sans Light" panose="020B0306030504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4D2A25-A380-4FED-8F6B-F3CB3BC64E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563" y="81100"/>
            <a:ext cx="6160577" cy="294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2097F-4F5A-4602-9631-83A3E0B7BE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564" y="3002472"/>
            <a:ext cx="6160576" cy="3855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298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0" y="958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dirty="0">
                <a:solidFill>
                  <a:prstClr val="white"/>
                </a:solidFill>
                <a:latin typeface="Open Sans Light" panose="020B0306030504020204"/>
                <a:cs typeface="Arial" panose="020B0604020202020204" pitchFamily="34" charset="0"/>
              </a:rPr>
              <a:t>Intake Tunnel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D0D7C0A-6DD1-412D-8B24-B8A3E018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383" y="1133199"/>
            <a:ext cx="3348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chemeClr val="bg1"/>
                </a:solidFill>
              </a:rPr>
              <a:t>Tunnel Boring Machine (TBM)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26" y="1006002"/>
            <a:ext cx="7611472" cy="485927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Intake tunnel advancing at 200 feet per day 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TBM arrival at intakes early November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C4F55-6CAF-65DC-C63E-A12DD080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962" y="2197884"/>
            <a:ext cx="4636060" cy="3667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17F1E-527B-2812-CA9D-F5EC7F53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51" y="2197884"/>
            <a:ext cx="6516973" cy="36673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A8E48-E925-AEB0-80A6-8F4472F4B8B3}"/>
              </a:ext>
            </a:extLst>
          </p:cNvPr>
          <p:cNvSpPr txBox="1"/>
          <p:nvPr/>
        </p:nvSpPr>
        <p:spPr>
          <a:xfrm>
            <a:off x="2770340" y="5822560"/>
            <a:ext cx="320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Intake Tunnel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D45A6-B120-CFEA-7AC5-49864337E6A9}"/>
              </a:ext>
            </a:extLst>
          </p:cNvPr>
          <p:cNvSpPr txBox="1"/>
          <p:nvPr/>
        </p:nvSpPr>
        <p:spPr>
          <a:xfrm>
            <a:off x="7913483" y="5832556"/>
            <a:ext cx="320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Intake Tunnel Switching Station</a:t>
            </a:r>
          </a:p>
        </p:txBody>
      </p:sp>
    </p:spTree>
    <p:extLst>
      <p:ext uri="{BB962C8B-B14F-4D97-AF65-F5344CB8AC3E}">
        <p14:creationId xmlns:p14="http://schemas.microsoft.com/office/powerpoint/2010/main" val="62193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3BE44F-BAB0-4188-B3C4-AD9B4379952D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dirty="0">
                <a:solidFill>
                  <a:prstClr val="white"/>
                </a:solidFill>
                <a:latin typeface="Open Sans Light" panose="020B0306030504020204"/>
                <a:cs typeface="Arial" panose="020B0604020202020204" pitchFamily="34" charset="0"/>
              </a:rPr>
              <a:t>Intake &amp; Maintenance Building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/>
              <a:cs typeface="Arial" panose="020B0604020202020204" pitchFamily="34" charset="0"/>
            </a:endParaRPr>
          </a:p>
        </p:txBody>
      </p:sp>
      <p:pic>
        <p:nvPicPr>
          <p:cNvPr id="18" name="Picture 17" descr="An aerial view of a beach&#10;&#10;Description automatically generated with medium confidence">
            <a:extLst>
              <a:ext uri="{FF2B5EF4-FFF2-40B4-BE49-F238E27FC236}">
                <a16:creationId xmlns:a16="http://schemas.microsoft.com/office/drawing/2014/main" id="{19992442-5270-4B1C-8436-037D7DEC8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693" y="820833"/>
            <a:ext cx="9813341" cy="59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3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Intake Facilities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C9B3008-EA79-420D-AF10-01EC1B693C72}"/>
              </a:ext>
            </a:extLst>
          </p:cNvPr>
          <p:cNvSpPr txBox="1">
            <a:spLocks/>
          </p:cNvSpPr>
          <p:nvPr/>
        </p:nvSpPr>
        <p:spPr>
          <a:xfrm>
            <a:off x="101931" y="784212"/>
            <a:ext cx="5206049" cy="553174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Withdraw water at multiple elevations due to water quality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Two lake taps on tunnel CL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Stacked screens - 4 levels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~ 30’ Spacing (656’ to 566’ msl)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endParaRPr lang="en-US" sz="20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FA851705-EB56-4587-AF33-5AEE2420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920" y="5615508"/>
            <a:ext cx="3126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chemeClr val="bg1"/>
                </a:solidFill>
              </a:rPr>
              <a:t>Zebra Mussels on RW Pump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90C1161-101D-3BAB-B462-D31FCD02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941" y="3550085"/>
            <a:ext cx="2203339" cy="313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EB7CD0A-ABA7-7535-A8D5-4EE8BE4F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747" y="3550085"/>
            <a:ext cx="2451582" cy="313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2F991-4A2C-638D-7F48-A28CF8446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687" y="1"/>
            <a:ext cx="4854382" cy="3622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D87C5-363C-4266-BECB-F406865C1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566" y="3101009"/>
            <a:ext cx="4284050" cy="37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1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2CA7EFC-D8CE-4523-AEDE-2ED3BA8CFE4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Third Party Coordination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8CD5B9-5BAD-AA47-9ED5-77223A818420}"/>
              </a:ext>
            </a:extLst>
          </p:cNvPr>
          <p:cNvCxnSpPr>
            <a:cxnSpLocks/>
          </p:cNvCxnSpPr>
          <p:nvPr/>
        </p:nvCxnSpPr>
        <p:spPr>
          <a:xfrm>
            <a:off x="839788" y="1445463"/>
            <a:ext cx="10512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8D7B408-B790-5943-AAD2-D04C4DD8BD94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4FF185-963B-4198-AC8E-5C601DE15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931" y="891046"/>
            <a:ext cx="5923887" cy="4624437"/>
          </a:xfrm>
        </p:spPr>
        <p:txBody>
          <a:bodyPr anchor="t"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U.S. Army Corps of Engineers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City of Austin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Travis County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LCRA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Village of Volente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Balcones Canyonland Preserve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Texas Commission on Environmental Quality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Texas Water Development Board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Acquisition of land rights on 202 parcels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$25M of power supply upgrades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" name="Picture 2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C0111FF6-1465-4B2D-90FA-D9C7295411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18" y="1342517"/>
            <a:ext cx="6012210" cy="401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10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0" y="958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dirty="0">
                <a:solidFill>
                  <a:prstClr val="white"/>
                </a:solidFill>
                <a:latin typeface="Open Sans Light" panose="020B0306030504020204"/>
                <a:cs typeface="Arial" panose="020B0604020202020204" pitchFamily="34" charset="0"/>
              </a:rPr>
              <a:t>Questions?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D0D7C0A-6DD1-412D-8B24-B8A3E018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963" y="3619750"/>
            <a:ext cx="3348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chemeClr val="bg1"/>
                </a:solidFill>
              </a:rPr>
              <a:t>Tunnel Boring Machine (TBM)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6D65A7-6FC8-1FFB-D011-E039BB4A66D8}"/>
              </a:ext>
            </a:extLst>
          </p:cNvPr>
          <p:cNvGrpSpPr/>
          <p:nvPr/>
        </p:nvGrpSpPr>
        <p:grpSpPr>
          <a:xfrm>
            <a:off x="3428249" y="833850"/>
            <a:ext cx="5546986" cy="5149900"/>
            <a:chOff x="6403706" y="833850"/>
            <a:chExt cx="5546986" cy="5149900"/>
          </a:xfrm>
        </p:grpSpPr>
        <p:pic>
          <p:nvPicPr>
            <p:cNvPr id="1030" name="Picture 6" descr="SAK Construction Cooperative Contract | Overview">
              <a:extLst>
                <a:ext uri="{FF2B5EF4-FFF2-40B4-BE49-F238E27FC236}">
                  <a16:creationId xmlns:a16="http://schemas.microsoft.com/office/drawing/2014/main" id="{3B3295FD-6840-2F94-FA50-D88FFE0DC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1782" y="4769022"/>
              <a:ext cx="1538136" cy="101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C8B31E-3550-4D32-F124-C8ACB6E378ED}"/>
                </a:ext>
              </a:extLst>
            </p:cNvPr>
            <p:cNvGrpSpPr/>
            <p:nvPr/>
          </p:nvGrpSpPr>
          <p:grpSpPr>
            <a:xfrm>
              <a:off x="6403706" y="833850"/>
              <a:ext cx="5546986" cy="5149900"/>
              <a:chOff x="6403706" y="833850"/>
              <a:chExt cx="5546986" cy="5149900"/>
            </a:xfrm>
          </p:grpSpPr>
          <p:pic>
            <p:nvPicPr>
              <p:cNvPr id="6" name="Picture 5" descr="Freese and Nichols Logo">
                <a:extLst>
                  <a:ext uri="{FF2B5EF4-FFF2-40B4-BE49-F238E27FC236}">
                    <a16:creationId xmlns:a16="http://schemas.microsoft.com/office/drawing/2014/main" id="{2A26FBA0-3805-406A-93A4-4BA3094ED3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108" y="3421013"/>
                <a:ext cx="2331955" cy="4352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4" descr="Blog Archives | North San Antonio Chamber of CommerceNorth San ...">
                <a:extLst>
                  <a:ext uri="{FF2B5EF4-FFF2-40B4-BE49-F238E27FC236}">
                    <a16:creationId xmlns:a16="http://schemas.microsoft.com/office/drawing/2014/main" id="{90FFC4B2-CF4D-4832-9939-C378C11FB0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8918" y="4101295"/>
                <a:ext cx="1730281" cy="56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6" descr="Home - Schnabel Engineering">
                <a:extLst>
                  <a:ext uri="{FF2B5EF4-FFF2-40B4-BE49-F238E27FC236}">
                    <a16:creationId xmlns:a16="http://schemas.microsoft.com/office/drawing/2014/main" id="{B296FEAB-D7CA-4338-AD4E-C37F9624CD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8129" y="4084977"/>
                <a:ext cx="1979513" cy="5350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08460FD-862D-4F17-9173-E8C079144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2960" y="833850"/>
                <a:ext cx="2972465" cy="913489"/>
              </a:xfrm>
              <a:prstGeom prst="rect">
                <a:avLst/>
              </a:prstGeom>
            </p:spPr>
          </p:pic>
          <p:pic>
            <p:nvPicPr>
              <p:cNvPr id="14" name="Picture 6" descr="cedar_park_logo_hrz.jpg">
                <a:extLst>
                  <a:ext uri="{FF2B5EF4-FFF2-40B4-BE49-F238E27FC236}">
                    <a16:creationId xmlns:a16="http://schemas.microsoft.com/office/drawing/2014/main" id="{C197BD25-B7F4-4F59-80AA-FE42700510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3706" y="2038444"/>
                <a:ext cx="1793204" cy="447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 descr="LeanderLogo_wide_color_noback_rgb.png">
                <a:extLst>
                  <a:ext uri="{FF2B5EF4-FFF2-40B4-BE49-F238E27FC236}">
                    <a16:creationId xmlns:a16="http://schemas.microsoft.com/office/drawing/2014/main" id="{CB60F372-0977-4565-BC81-D998A8BC5B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883" y="1852340"/>
                <a:ext cx="1775886" cy="644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0" descr="rr_logo_hrz.jpg">
                <a:extLst>
                  <a:ext uri="{FF2B5EF4-FFF2-40B4-BE49-F238E27FC236}">
                    <a16:creationId xmlns:a16="http://schemas.microsoft.com/office/drawing/2014/main" id="{6945C681-B471-4A37-83DE-04A6FCE346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8087" y="1794713"/>
                <a:ext cx="1257976" cy="714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97B8B50-921F-4132-97E1-428A1B4D1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6575" y="3429000"/>
                <a:ext cx="2341067" cy="445047"/>
              </a:xfrm>
              <a:prstGeom prst="rect">
                <a:avLst/>
              </a:prstGeom>
            </p:spPr>
          </p:pic>
          <p:pic>
            <p:nvPicPr>
              <p:cNvPr id="1028" name="Picture 4" descr="John Zupan - Project Executive - Thalle Construction Company, Inc. |  LinkedIn">
                <a:extLst>
                  <a:ext uri="{FF2B5EF4-FFF2-40B4-BE49-F238E27FC236}">
                    <a16:creationId xmlns:a16="http://schemas.microsoft.com/office/drawing/2014/main" id="{22A69156-DDB5-624C-44DB-AE8627B1E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8013" y="5246622"/>
                <a:ext cx="2467222" cy="614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207D6832-A008-F512-373C-C86EA5D57F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1008" y="5476655"/>
                <a:ext cx="2859684" cy="5070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DF5478F-EFA7-0B5A-8C0A-EDA18D9B09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460" y="2492250"/>
            <a:ext cx="5639289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1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BCRUA Regional Water 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C9B3008-EA79-420D-AF10-01EC1B693C72}"/>
              </a:ext>
            </a:extLst>
          </p:cNvPr>
          <p:cNvSpPr txBox="1">
            <a:spLocks/>
          </p:cNvSpPr>
          <p:nvPr/>
        </p:nvSpPr>
        <p:spPr>
          <a:xfrm>
            <a:off x="101931" y="1345381"/>
            <a:ext cx="5210733" cy="462443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Partnership of Cedar Park, Leander and Round Rock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Formed in 2007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Regional partnership reduces costs and environmental and community impacts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endParaRPr lang="en-US" sz="22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endParaRPr lang="en-US" sz="22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endParaRPr lang="en-US" sz="22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D25A9BA3-6B5C-4C14-AD07-128382BD8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584" y="1050346"/>
            <a:ext cx="6559296" cy="4919472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1906D5BC-42A6-415A-A499-47F95CAB1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264" y="5537670"/>
            <a:ext cx="3467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chemeClr val="bg1"/>
                </a:solidFill>
              </a:rPr>
              <a:t>2020 Expansion to BCRUA WTP</a:t>
            </a:r>
          </a:p>
        </p:txBody>
      </p:sp>
    </p:spTree>
    <p:extLst>
      <p:ext uri="{BB962C8B-B14F-4D97-AF65-F5344CB8AC3E}">
        <p14:creationId xmlns:p14="http://schemas.microsoft.com/office/powerpoint/2010/main" val="399335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3BE44F-BAB0-4188-B3C4-AD9B4379952D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dirty="0">
                <a:solidFill>
                  <a:prstClr val="white"/>
                </a:solidFill>
                <a:latin typeface="Open Sans Light" panose="020B0306030504020204"/>
                <a:cs typeface="Arial" panose="020B0604020202020204" pitchFamily="34" charset="0"/>
              </a:rPr>
              <a:t>Project Overview &amp; Layout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CFC759-3C5C-4C40-A523-7402DEC24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7717" y="769197"/>
            <a:ext cx="7547066" cy="391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F21490B-D014-407E-BD5D-AE192FCA6C53}"/>
              </a:ext>
            </a:extLst>
          </p:cNvPr>
          <p:cNvSpPr txBox="1">
            <a:spLocks/>
          </p:cNvSpPr>
          <p:nvPr/>
        </p:nvSpPr>
        <p:spPr>
          <a:xfrm>
            <a:off x="18041" y="1071870"/>
            <a:ext cx="4159676" cy="462443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145 MGD ultimate capacity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Components: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Open Sans Light" panose="020B0306030504020204"/>
              </a:rPr>
              <a:t>Deep water intake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Open Sans Light" panose="020B0306030504020204"/>
              </a:rPr>
              <a:t>Maintenance building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Open Sans Light" panose="020B0306030504020204"/>
              </a:rPr>
              <a:t>Intake tunnel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Open Sans Light" panose="020B0306030504020204"/>
              </a:rPr>
              <a:t>Pump station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Open Sans Light" panose="020B0306030504020204"/>
              </a:rPr>
              <a:t>Transmission tunnel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/>
              </a:rPr>
              <a:t>Delivery to 3 WTPs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2300" dirty="0">
              <a:latin typeface="Open Sans Light" panose="020B0306030504020204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5000"/>
              <a:buFont typeface="Wingdings" panose="05000000000000000000" pitchFamily="2" charset="2"/>
              <a:buChar char="§"/>
            </a:pPr>
            <a:endParaRPr lang="en-US" sz="22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endParaRPr lang="en-US" sz="22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endParaRPr lang="en-US" sz="22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7E6C1-9691-426D-AF97-7E69144481D9}"/>
              </a:ext>
            </a:extLst>
          </p:cNvPr>
          <p:cNvGrpSpPr/>
          <p:nvPr/>
        </p:nvGrpSpPr>
        <p:grpSpPr>
          <a:xfrm>
            <a:off x="3815593" y="4676718"/>
            <a:ext cx="8358365" cy="2107049"/>
            <a:chOff x="-45951" y="3322770"/>
            <a:chExt cx="12311800" cy="3549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C887EB-3CBC-40E3-A3DA-F307AF15D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5951" y="3322770"/>
              <a:ext cx="6205330" cy="35492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6C91EA-9DDE-4235-BF6F-BFE75125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113" y="3322770"/>
              <a:ext cx="6169736" cy="353523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E7951E-8D5F-4BAE-9702-1C8BEA0F8907}"/>
                </a:ext>
              </a:extLst>
            </p:cNvPr>
            <p:cNvSpPr/>
            <p:nvPr/>
          </p:nvSpPr>
          <p:spPr>
            <a:xfrm>
              <a:off x="167834" y="3473932"/>
              <a:ext cx="1765138" cy="416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2EF241-3467-43B8-90D0-B8D7B49FE4A2}"/>
                </a:ext>
              </a:extLst>
            </p:cNvPr>
            <p:cNvSpPr/>
            <p:nvPr/>
          </p:nvSpPr>
          <p:spPr>
            <a:xfrm>
              <a:off x="10527175" y="6084424"/>
              <a:ext cx="835306" cy="489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437AF3-65B8-4AC1-B3F5-B29DC21F4503}"/>
                </a:ext>
              </a:extLst>
            </p:cNvPr>
            <p:cNvCxnSpPr>
              <a:cxnSpLocks/>
            </p:cNvCxnSpPr>
            <p:nvPr/>
          </p:nvCxnSpPr>
          <p:spPr>
            <a:xfrm>
              <a:off x="754703" y="5497888"/>
              <a:ext cx="0" cy="89133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173BCD-D11B-44DA-88A8-C03A33642EEF}"/>
                </a:ext>
              </a:extLst>
            </p:cNvPr>
            <p:cNvCxnSpPr>
              <a:cxnSpLocks/>
            </p:cNvCxnSpPr>
            <p:nvPr/>
          </p:nvCxnSpPr>
          <p:spPr>
            <a:xfrm>
              <a:off x="1370091" y="4828485"/>
              <a:ext cx="0" cy="156074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717C4A1-3ABF-4566-9710-D493ACA42B4B}"/>
                </a:ext>
              </a:extLst>
            </p:cNvPr>
            <p:cNvCxnSpPr>
              <a:cxnSpLocks/>
            </p:cNvCxnSpPr>
            <p:nvPr/>
          </p:nvCxnSpPr>
          <p:spPr>
            <a:xfrm>
              <a:off x="1932972" y="6412375"/>
              <a:ext cx="1961909" cy="4051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32CBC09-4EDF-4A62-950C-4D5D0D8665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5970" y="4502552"/>
              <a:ext cx="5637" cy="187571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21F2FD-4703-4796-A466-9CC73876555B}"/>
                </a:ext>
              </a:extLst>
            </p:cNvPr>
            <p:cNvCxnSpPr>
              <a:cxnSpLocks/>
            </p:cNvCxnSpPr>
            <p:nvPr/>
          </p:nvCxnSpPr>
          <p:spPr>
            <a:xfrm>
              <a:off x="7059047" y="5367629"/>
              <a:ext cx="0" cy="120679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B12611-5EA1-48E6-936F-DB39DD2538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5969" y="6366076"/>
              <a:ext cx="1080360" cy="20834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1642187-D639-4154-98FB-FAC9B9AEC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9014" y="5704347"/>
              <a:ext cx="9111" cy="47841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3CCA51C-06BF-44B4-80AB-F8AEBEECE2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8517" y="4195824"/>
              <a:ext cx="468698" cy="70605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240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Project Planning and Construction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C9B3008-EA79-420D-AF10-01EC1B693C72}"/>
              </a:ext>
            </a:extLst>
          </p:cNvPr>
          <p:cNvSpPr txBox="1">
            <a:spLocks/>
          </p:cNvSpPr>
          <p:nvPr/>
        </p:nvSpPr>
        <p:spPr>
          <a:xfrm>
            <a:off x="101931" y="826744"/>
            <a:ext cx="10795159" cy="240348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Contractor: </a:t>
            </a:r>
            <a:r>
              <a:rPr lang="en-US" sz="2600" dirty="0" err="1">
                <a:latin typeface="Open Sans Light" panose="020B0306030504020204"/>
              </a:rPr>
              <a:t>Thalle</a:t>
            </a:r>
            <a:r>
              <a:rPr lang="en-US" sz="2600" dirty="0">
                <a:latin typeface="Open Sans Light" panose="020B0306030504020204"/>
              </a:rPr>
              <a:t> | SAK Joint Venture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Construction Manager: Walker Partners | FNI Joint Venture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NTP issued June 22, 2022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Final Completion April 17, 2027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Wingdings" panose="05000000000000000000" pitchFamily="2" charset="2"/>
              <a:buChar char="§"/>
            </a:pPr>
            <a:r>
              <a:rPr lang="en-US" sz="2600" dirty="0">
                <a:latin typeface="Open Sans Light" panose="020B0306030504020204"/>
              </a:rPr>
              <a:t>Contract amount: $224.8 M – TWDB SWIFT Funding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0449EB-DB51-41FD-84D6-63B9E61F9032}"/>
              </a:ext>
            </a:extLst>
          </p:cNvPr>
          <p:cNvCxnSpPr>
            <a:cxnSpLocks/>
          </p:cNvCxnSpPr>
          <p:nvPr/>
        </p:nvCxnSpPr>
        <p:spPr>
          <a:xfrm>
            <a:off x="711909" y="4851737"/>
            <a:ext cx="10518826" cy="0"/>
          </a:xfrm>
          <a:prstGeom prst="line">
            <a:avLst/>
          </a:prstGeom>
          <a:ln w="25400">
            <a:solidFill>
              <a:srgbClr val="8D0A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E5D71E-8D3A-483C-9D19-3E108C81FC98}"/>
              </a:ext>
            </a:extLst>
          </p:cNvPr>
          <p:cNvCxnSpPr/>
          <p:nvPr/>
        </p:nvCxnSpPr>
        <p:spPr>
          <a:xfrm>
            <a:off x="8169234" y="4612390"/>
            <a:ext cx="0" cy="457200"/>
          </a:xfrm>
          <a:prstGeom prst="line">
            <a:avLst/>
          </a:prstGeom>
          <a:ln w="25400">
            <a:solidFill>
              <a:srgbClr val="0058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817E6BA-F577-4DF4-AE07-559A640EB97E}"/>
              </a:ext>
            </a:extLst>
          </p:cNvPr>
          <p:cNvSpPr/>
          <p:nvPr/>
        </p:nvSpPr>
        <p:spPr>
          <a:xfrm>
            <a:off x="7821190" y="4193332"/>
            <a:ext cx="7040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735F45-F6EC-4707-B663-8178CDDAD9C4}"/>
              </a:ext>
            </a:extLst>
          </p:cNvPr>
          <p:cNvCxnSpPr/>
          <p:nvPr/>
        </p:nvCxnSpPr>
        <p:spPr>
          <a:xfrm>
            <a:off x="1517860" y="4607028"/>
            <a:ext cx="0" cy="457200"/>
          </a:xfrm>
          <a:prstGeom prst="line">
            <a:avLst/>
          </a:prstGeom>
          <a:ln w="25400">
            <a:solidFill>
              <a:srgbClr val="0058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ADA2B43-08C2-4E55-B1E5-D9A0474D1725}"/>
              </a:ext>
            </a:extLst>
          </p:cNvPr>
          <p:cNvSpPr/>
          <p:nvPr/>
        </p:nvSpPr>
        <p:spPr>
          <a:xfrm>
            <a:off x="1181856" y="4246598"/>
            <a:ext cx="7040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2007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7C3F78-10CF-4FC3-8070-E4C670431078}"/>
              </a:ext>
            </a:extLst>
          </p:cNvPr>
          <p:cNvCxnSpPr/>
          <p:nvPr/>
        </p:nvCxnSpPr>
        <p:spPr>
          <a:xfrm>
            <a:off x="4612258" y="4594593"/>
            <a:ext cx="0" cy="457200"/>
          </a:xfrm>
          <a:prstGeom prst="line">
            <a:avLst/>
          </a:prstGeom>
          <a:ln w="25400">
            <a:solidFill>
              <a:srgbClr val="0058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FA0B766-782D-4418-8234-DFC18686AB64}"/>
              </a:ext>
            </a:extLst>
          </p:cNvPr>
          <p:cNvSpPr/>
          <p:nvPr/>
        </p:nvSpPr>
        <p:spPr>
          <a:xfrm>
            <a:off x="4260237" y="4194780"/>
            <a:ext cx="7040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2015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65D234B5-CBE2-4BAB-AF63-F05DD8F6B185}"/>
              </a:ext>
            </a:extLst>
          </p:cNvPr>
          <p:cNvSpPr/>
          <p:nvPr/>
        </p:nvSpPr>
        <p:spPr>
          <a:xfrm rot="16200000">
            <a:off x="2513866" y="2025742"/>
            <a:ext cx="296436" cy="3900349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83685A-FFDC-4313-B439-47E681F73C67}"/>
              </a:ext>
            </a:extLst>
          </p:cNvPr>
          <p:cNvSpPr/>
          <p:nvPr/>
        </p:nvSpPr>
        <p:spPr>
          <a:xfrm>
            <a:off x="2102475" y="3346712"/>
            <a:ext cx="11192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i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57A7B3-5FD0-437E-A7D8-947D8F180875}"/>
              </a:ext>
            </a:extLst>
          </p:cNvPr>
          <p:cNvSpPr/>
          <p:nvPr/>
        </p:nvSpPr>
        <p:spPr>
          <a:xfrm>
            <a:off x="4984540" y="5545231"/>
            <a:ext cx="29478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i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Design &amp; Land Acquisition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4C73D989-8070-443F-9614-A261A0890075}"/>
              </a:ext>
            </a:extLst>
          </p:cNvPr>
          <p:cNvSpPr/>
          <p:nvPr/>
        </p:nvSpPr>
        <p:spPr>
          <a:xfrm rot="16200000">
            <a:off x="9343592" y="2446677"/>
            <a:ext cx="296436" cy="2964692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665B88-577E-4762-8EBA-5888854670E4}"/>
              </a:ext>
            </a:extLst>
          </p:cNvPr>
          <p:cNvSpPr/>
          <p:nvPr/>
        </p:nvSpPr>
        <p:spPr>
          <a:xfrm>
            <a:off x="8698564" y="3321725"/>
            <a:ext cx="15233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Construction</a:t>
            </a:r>
            <a:endParaRPr lang="en-US" sz="2000" b="1" i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392BA5-2E8E-4C8F-AB68-4FBC49EE2240}"/>
              </a:ext>
            </a:extLst>
          </p:cNvPr>
          <p:cNvCxnSpPr/>
          <p:nvPr/>
        </p:nvCxnSpPr>
        <p:spPr>
          <a:xfrm>
            <a:off x="711909" y="4611937"/>
            <a:ext cx="0" cy="457200"/>
          </a:xfrm>
          <a:prstGeom prst="line">
            <a:avLst/>
          </a:prstGeom>
          <a:ln w="25400">
            <a:solidFill>
              <a:srgbClr val="0058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B9C434B9-B3F6-48F2-BF54-A1BFB34FDF48}"/>
              </a:ext>
            </a:extLst>
          </p:cNvPr>
          <p:cNvSpPr/>
          <p:nvPr/>
        </p:nvSpPr>
        <p:spPr>
          <a:xfrm>
            <a:off x="406478" y="4247743"/>
            <a:ext cx="7040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2005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83FE4904-9F8A-4267-9DB6-DB9B58CB4DBC}"/>
              </a:ext>
            </a:extLst>
          </p:cNvPr>
          <p:cNvSpPr/>
          <p:nvPr/>
        </p:nvSpPr>
        <p:spPr>
          <a:xfrm rot="5400000">
            <a:off x="6262241" y="3563634"/>
            <a:ext cx="284552" cy="3529433"/>
          </a:xfrm>
          <a:prstGeom prst="rightBrac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86E1FC-079D-4D7D-B3BD-C6782E5DCC13}"/>
              </a:ext>
            </a:extLst>
          </p:cNvPr>
          <p:cNvCxnSpPr/>
          <p:nvPr/>
        </p:nvCxnSpPr>
        <p:spPr>
          <a:xfrm>
            <a:off x="10897090" y="4593042"/>
            <a:ext cx="0" cy="457200"/>
          </a:xfrm>
          <a:prstGeom prst="line">
            <a:avLst/>
          </a:prstGeom>
          <a:ln w="25400">
            <a:solidFill>
              <a:srgbClr val="0058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F91B53D-79D7-4FFD-A634-95B0B0B0B197}"/>
              </a:ext>
            </a:extLst>
          </p:cNvPr>
          <p:cNvSpPr/>
          <p:nvPr/>
        </p:nvSpPr>
        <p:spPr>
          <a:xfrm>
            <a:off x="10549046" y="4173984"/>
            <a:ext cx="7040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393134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Pump Station</a:t>
            </a:r>
          </a:p>
        </p:txBody>
      </p:sp>
      <p:pic>
        <p:nvPicPr>
          <p:cNvPr id="12" name="Picture 11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0E92EFB2-5101-4B5F-A849-6496CD93C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37" y="866057"/>
            <a:ext cx="5920508" cy="5998771"/>
          </a:xfrm>
          <a:prstGeom prst="rect">
            <a:avLst/>
          </a:prstGeom>
        </p:spPr>
      </p:pic>
      <p:pic>
        <p:nvPicPr>
          <p:cNvPr id="13" name="Picture 12" descr="A picture containing grass, sky, outdoor, ground&#10;&#10;Description automatically generated">
            <a:extLst>
              <a:ext uri="{FF2B5EF4-FFF2-40B4-BE49-F238E27FC236}">
                <a16:creationId xmlns:a16="http://schemas.microsoft.com/office/drawing/2014/main" id="{A1C46C95-BB3B-446F-A710-AA035CF110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657" y="869339"/>
            <a:ext cx="5920507" cy="59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2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C5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/>
                <a:ea typeface="+mj-ea"/>
                <a:cs typeface="+mj-cs"/>
              </a:rPr>
              <a:t>Pump Selection</a:t>
            </a:r>
          </a:p>
        </p:txBody>
      </p:sp>
      <p:pic>
        <p:nvPicPr>
          <p:cNvPr id="3" name="Picture 2" descr="A picture containing outdoor, sky, mountain, railroad&#10;&#10;Description automatically generated">
            <a:extLst>
              <a:ext uri="{FF2B5EF4-FFF2-40B4-BE49-F238E27FC236}">
                <a16:creationId xmlns:a16="http://schemas.microsoft.com/office/drawing/2014/main" id="{3D4587A4-771D-421B-A718-A6B5D0E997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53" y="2371004"/>
            <a:ext cx="4746869" cy="3859949"/>
          </a:xfrm>
          <a:prstGeom prst="rect">
            <a:avLst/>
          </a:prstGeom>
        </p:spPr>
      </p:pic>
      <p:pic>
        <p:nvPicPr>
          <p:cNvPr id="12" name="Picture 11" descr="A group of people posing for a photo in front of a large metal tower&#10;&#10;Description automatically generated with low confidence">
            <a:extLst>
              <a:ext uri="{FF2B5EF4-FFF2-40B4-BE49-F238E27FC236}">
                <a16:creationId xmlns:a16="http://schemas.microsoft.com/office/drawing/2014/main" id="{0BA99F53-A590-47AE-AB02-B1BA3F55EA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4783" y="2371003"/>
            <a:ext cx="2526631" cy="38599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C9B3008-EA79-420D-AF10-01EC1B693C72}"/>
              </a:ext>
            </a:extLst>
          </p:cNvPr>
          <p:cNvSpPr txBox="1">
            <a:spLocks/>
          </p:cNvSpPr>
          <p:nvPr/>
        </p:nvSpPr>
        <p:spPr>
          <a:xfrm>
            <a:off x="7760368" y="763523"/>
            <a:ext cx="3907375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Submersible pumps and motors: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Simplify maintenance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Reduce noise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Eliminate potential line-shaft strain/vibration issues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Two separate pumping systems (27 MGD and 118 MGD)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Three pump designs (550, 2,000 and 3,600 HP)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BFC814A-E4D3-425C-B738-A479956B4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63" y="2337955"/>
            <a:ext cx="3552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SNWA Lake Mead L3PS Project</a:t>
            </a:r>
          </a:p>
        </p:txBody>
      </p:sp>
    </p:spTree>
    <p:extLst>
      <p:ext uri="{BB962C8B-B14F-4D97-AF65-F5344CB8AC3E}">
        <p14:creationId xmlns:p14="http://schemas.microsoft.com/office/powerpoint/2010/main" val="75003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0" y="958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Main Shaft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D0D7C0A-6DD1-412D-8B24-B8A3E018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383" y="1133199"/>
            <a:ext cx="3348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chemeClr val="bg1"/>
                </a:solidFill>
              </a:rPr>
              <a:t>Tunnel Boring Machine (TBM)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926" y="1106937"/>
            <a:ext cx="5712941" cy="485927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 shaft for all underground work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Diameter: 30 ft, Depth: 300 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BFE85-477A-FEA6-96D1-399105FBD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02349"/>
            <a:ext cx="5456582" cy="3380881"/>
          </a:xfrm>
          <a:prstGeom prst="rect">
            <a:avLst/>
          </a:prstGeom>
        </p:spPr>
      </p:pic>
      <p:pic>
        <p:nvPicPr>
          <p:cNvPr id="4" name="Picture 3" descr="A picture containing cymbal, ceiling, stone&#10;&#10;Description automatically generated">
            <a:extLst>
              <a:ext uri="{FF2B5EF4-FFF2-40B4-BE49-F238E27FC236}">
                <a16:creationId xmlns:a16="http://schemas.microsoft.com/office/drawing/2014/main" id="{8CE1463C-6D90-FD12-EB7A-7AB6C2FDD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660" y="0"/>
            <a:ext cx="3972339" cy="2979254"/>
          </a:xfrm>
          <a:prstGeom prst="rect">
            <a:avLst/>
          </a:prstGeom>
        </p:spPr>
      </p:pic>
      <p:pic>
        <p:nvPicPr>
          <p:cNvPr id="10" name="Picture 9" descr="A high angle view of a road&#10;&#10;Description automatically generated with medium confidence">
            <a:extLst>
              <a:ext uri="{FF2B5EF4-FFF2-40B4-BE49-F238E27FC236}">
                <a16:creationId xmlns:a16="http://schemas.microsoft.com/office/drawing/2014/main" id="{58A07B7F-DBCB-C864-2D36-63867C7EE6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" r="19549"/>
          <a:stretch/>
        </p:blipFill>
        <p:spPr>
          <a:xfrm>
            <a:off x="5965098" y="2502348"/>
            <a:ext cx="6226902" cy="43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25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0" y="958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Suction Chamber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4"/>
          <p:cNvSpPr txBox="1"/>
          <p:nvPr/>
        </p:nvSpPr>
        <p:spPr>
          <a:xfrm>
            <a:off x="-1" y="884998"/>
            <a:ext cx="4532244" cy="44276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t" anchorCtr="0">
            <a:noAutofit/>
          </a:bodyPr>
          <a:lstStyle/>
          <a:p>
            <a:pPr marL="457200" lvl="0" indent="-457200" algn="l" defTabSz="1111250" rt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Connects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the tunnels and shafts at the pump station</a:t>
            </a:r>
          </a:p>
          <a:p>
            <a:pPr marL="457200" lvl="0" indent="-457200" algn="l" defTabSz="1111250" rt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86.5 ft L x 28.5 ft W x 20 ft H</a:t>
            </a:r>
          </a:p>
          <a:p>
            <a:pPr lvl="0" algn="l" defTabSz="1111250" rt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lvl="0" indent="-457200" algn="l" defTabSz="1111250" rt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lvl="0" indent="-457200" algn="l" defTabSz="1111250" rt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8C98D-14E4-BA22-C6C2-A42B36DF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78" y="770433"/>
            <a:ext cx="7371522" cy="55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37F5E-C02E-4C04-8A77-5FC3DA0B9360}"/>
              </a:ext>
            </a:extLst>
          </p:cNvPr>
          <p:cNvSpPr txBox="1">
            <a:spLocks/>
          </p:cNvSpPr>
          <p:nvPr/>
        </p:nvSpPr>
        <p:spPr>
          <a:xfrm>
            <a:off x="0" y="958"/>
            <a:ext cx="12191999" cy="767775"/>
          </a:xfrm>
          <a:prstGeom prst="rect">
            <a:avLst/>
          </a:prstGeom>
          <a:solidFill>
            <a:srgbClr val="61B3FF"/>
          </a:solidFill>
        </p:spPr>
        <p:txBody>
          <a:bodyPr vert="horz" lIns="304800" tIns="60960" rIns="304800" bIns="6096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/>
                <a:cs typeface="Arial" panose="020B0604020202020204" pitchFamily="34" charset="0"/>
              </a:rPr>
              <a:t>Transmission Tunnel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2F9D8-0719-4EC6-8BF9-9A122D2DB667}"/>
              </a:ext>
            </a:extLst>
          </p:cNvPr>
          <p:cNvSpPr/>
          <p:nvPr/>
        </p:nvSpPr>
        <p:spPr>
          <a:xfrm>
            <a:off x="0" y="6315960"/>
            <a:ext cx="12192000" cy="55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D0D7C0A-6DD1-412D-8B24-B8A3E018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383" y="1133199"/>
            <a:ext cx="3348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chemeClr val="bg1"/>
                </a:solidFill>
              </a:rPr>
              <a:t>Tunnel Boring Machine (TBM)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3030" y="1148861"/>
            <a:ext cx="3548492" cy="592434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Connect Pump Station to existing transmission main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2,600 LF at 3% Slope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Open rock TBM (11 ft diameter) excavation 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Excavation duration ~ 3 months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02791" y="50571"/>
            <a:ext cx="7768320" cy="3076521"/>
            <a:chOff x="645674" y="3753549"/>
            <a:chExt cx="8640295" cy="3437834"/>
          </a:xfrm>
        </p:grpSpPr>
        <p:grpSp>
          <p:nvGrpSpPr>
            <p:cNvPr id="9" name="Group 8"/>
            <p:cNvGrpSpPr/>
            <p:nvPr/>
          </p:nvGrpSpPr>
          <p:grpSpPr>
            <a:xfrm>
              <a:off x="645674" y="3753549"/>
              <a:ext cx="8640295" cy="3437834"/>
              <a:chOff x="498529" y="3667908"/>
              <a:chExt cx="8640295" cy="343783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7549175" y="4782750"/>
                <a:ext cx="1469872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/>
                  <a:t>Trails End Road Shaft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498529" y="3667908"/>
                <a:ext cx="8640295" cy="3437834"/>
                <a:chOff x="792819" y="3658744"/>
                <a:chExt cx="8640295" cy="3437834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92819" y="4438430"/>
                  <a:ext cx="8576441" cy="215672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5" name="Rectangle 14"/>
                <p:cNvSpPr/>
                <p:nvPr/>
              </p:nvSpPr>
              <p:spPr>
                <a:xfrm rot="866204">
                  <a:off x="845582" y="5544549"/>
                  <a:ext cx="1066274" cy="582357"/>
                </a:xfrm>
                <a:prstGeom prst="rect">
                  <a:avLst/>
                </a:prstGeom>
                <a:solidFill>
                  <a:srgbClr val="0070C0">
                    <a:alpha val="5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724025" y="4534960"/>
                  <a:ext cx="1795872" cy="713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/>
                    <a:t>Pump Station Site</a:t>
                  </a:r>
                </a:p>
              </p:txBody>
            </p:sp>
            <p:cxnSp>
              <p:nvCxnSpPr>
                <p:cNvPr id="17" name="Straight Arrow Connector 16"/>
                <p:cNvCxnSpPr>
                  <a:stCxn id="16" idx="2"/>
                </p:cNvCxnSpPr>
                <p:nvPr/>
              </p:nvCxnSpPr>
              <p:spPr>
                <a:xfrm flipH="1">
                  <a:off x="1893011" y="5248012"/>
                  <a:ext cx="728949" cy="49788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4879777" y="3658744"/>
                  <a:ext cx="1809286" cy="713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/>
                    <a:t>Transmission Tunnel</a:t>
                  </a:r>
                </a:p>
              </p:txBody>
            </p:sp>
            <p:cxnSp>
              <p:nvCxnSpPr>
                <p:cNvPr id="19" name="Straight Arrow Connector 18"/>
                <p:cNvCxnSpPr>
                  <a:stCxn id="18" idx="2"/>
                </p:cNvCxnSpPr>
                <p:nvPr/>
              </p:nvCxnSpPr>
              <p:spPr>
                <a:xfrm>
                  <a:off x="5784421" y="4371795"/>
                  <a:ext cx="61433" cy="55130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 rot="18882746">
                  <a:off x="8951838" y="5852870"/>
                  <a:ext cx="151889" cy="810663"/>
                </a:xfrm>
                <a:prstGeom prst="rect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689064" y="6027002"/>
                  <a:ext cx="1679273" cy="1069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/>
                    <a:t>Existing Transmission Main</a:t>
                  </a:r>
                </a:p>
              </p:txBody>
            </p:sp>
            <p:cxnSp>
              <p:nvCxnSpPr>
                <p:cNvPr id="22" name="Straight Arrow Connector 21"/>
                <p:cNvCxnSpPr>
                  <a:stCxn id="21" idx="3"/>
                </p:cNvCxnSpPr>
                <p:nvPr/>
              </p:nvCxnSpPr>
              <p:spPr>
                <a:xfrm flipV="1">
                  <a:off x="8368337" y="6186839"/>
                  <a:ext cx="449428" cy="3749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8298008" y="5745896"/>
                  <a:ext cx="458146" cy="447740"/>
                </a:xfrm>
                <a:prstGeom prst="ellipse">
                  <a:avLst/>
                </a:prstGeom>
                <a:solidFill>
                  <a:srgbClr val="7030A0">
                    <a:alpha val="5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8331223" y="4740223"/>
                  <a:ext cx="167780" cy="102540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>
              <a:off x="7440906" y="4090428"/>
              <a:ext cx="1391594" cy="713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Trails End Road Shaft</a:t>
              </a:r>
            </a:p>
          </p:txBody>
        </p:sp>
      </p:grpSp>
      <p:sp>
        <p:nvSpPr>
          <p:cNvPr id="27" name="AutoShape 2" descr="Machines Are Boring Tunnels Beneath Stone Oak to Make Room For Vista Ridge  Wa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AutoShape 4" descr="Machines Are Boring Tunnels Beneath Stone Oak to Make Room For Vista Ridge  Water"/>
          <p:cNvSpPr>
            <a:spLocks noChangeAspect="1" noChangeArrowheads="1"/>
          </p:cNvSpPr>
          <p:nvPr/>
        </p:nvSpPr>
        <p:spPr bwMode="auto">
          <a:xfrm>
            <a:off x="5659815" y="1918208"/>
            <a:ext cx="102615" cy="1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2" descr="Austin, Texas">
            <a:extLst>
              <a:ext uri="{FF2B5EF4-FFF2-40B4-BE49-F238E27FC236}">
                <a16:creationId xmlns:a16="http://schemas.microsoft.com/office/drawing/2014/main" id="{BBFDCE91-CA3E-461A-C23B-164FFA0F8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46" r="14122"/>
          <a:stretch/>
        </p:blipFill>
        <p:spPr bwMode="auto">
          <a:xfrm>
            <a:off x="3814552" y="3204892"/>
            <a:ext cx="3548491" cy="36656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tanding in a tunnel&#10;&#10;Description automatically generated">
            <a:extLst>
              <a:ext uri="{FF2B5EF4-FFF2-40B4-BE49-F238E27FC236}">
                <a16:creationId xmlns:a16="http://schemas.microsoft.com/office/drawing/2014/main" id="{D697ECF0-DCF5-0475-6090-0BA75B6C6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838" y="3195418"/>
            <a:ext cx="4847768" cy="36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2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794d1e-8f49-41cf-83d4-3c6e61c78e58">
      <Terms xmlns="http://schemas.microsoft.com/office/infopath/2007/PartnerControls"/>
    </lcf76f155ced4ddcb4097134ff3c332f>
    <TaxCatchAll xmlns="f397912b-a6d7-4e4c-9a1c-0063fe3ef81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954E5AA9A417458EE8F71DFE9F48A3" ma:contentTypeVersion="14" ma:contentTypeDescription="Create a new document." ma:contentTypeScope="" ma:versionID="716f4dc85e7f6cba41be8385a7f8c2de">
  <xsd:schema xmlns:xsd="http://www.w3.org/2001/XMLSchema" xmlns:xs="http://www.w3.org/2001/XMLSchema" xmlns:p="http://schemas.microsoft.com/office/2006/metadata/properties" xmlns:ns2="cf794d1e-8f49-41cf-83d4-3c6e61c78e58" xmlns:ns3="f397912b-a6d7-4e4c-9a1c-0063fe3ef810" targetNamespace="http://schemas.microsoft.com/office/2006/metadata/properties" ma:root="true" ma:fieldsID="fad9e56ab875797c817a78073b91c427" ns2:_="" ns3:_="">
    <xsd:import namespace="cf794d1e-8f49-41cf-83d4-3c6e61c78e58"/>
    <xsd:import namespace="f397912b-a6d7-4e4c-9a1c-0063fe3ef8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94d1e-8f49-41cf-83d4-3c6e61c78e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8357a79-09a3-4a60-9676-6e7ecdea31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97912b-a6d7-4e4c-9a1c-0063fe3ef8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bcb1806-3d26-4dd0-b808-f09e1005ce93}" ma:internalName="TaxCatchAll" ma:showField="CatchAllData" ma:web="f397912b-a6d7-4e4c-9a1c-0063fe3ef8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ABD5AC-06E7-4B29-A8DC-225CE6DEF7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A79848-D12B-4641-8530-7F3E597B6F68}">
  <ds:schemaRefs>
    <ds:schemaRef ds:uri="f397912b-a6d7-4e4c-9a1c-0063fe3ef810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cf794d1e-8f49-41cf-83d4-3c6e61c78e58"/>
  </ds:schemaRefs>
</ds:datastoreItem>
</file>

<file path=customXml/itemProps3.xml><?xml version="1.0" encoding="utf-8"?>
<ds:datastoreItem xmlns:ds="http://schemas.openxmlformats.org/officeDocument/2006/customXml" ds:itemID="{0B9A0D3F-2CFD-43FD-8235-105C3842A7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794d1e-8f49-41cf-83d4-3c6e61c78e58"/>
    <ds:schemaRef ds:uri="f397912b-a6d7-4e4c-9a1c-0063fe3ef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5697</TotalTime>
  <Words>778</Words>
  <Application>Microsoft Office PowerPoint</Application>
  <PresentationFormat>Widescreen</PresentationFormat>
  <Paragraphs>144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Courier New</vt:lpstr>
      <vt:lpstr>Open Sans</vt:lpstr>
      <vt:lpstr>Open Sans Light</vt:lpstr>
      <vt:lpstr>proxima-nova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Archer</dc:creator>
  <cp:lastModifiedBy>K Bondy</cp:lastModifiedBy>
  <cp:revision>163</cp:revision>
  <cp:lastPrinted>2023-06-27T14:02:32Z</cp:lastPrinted>
  <dcterms:created xsi:type="dcterms:W3CDTF">2021-01-20T23:50:25Z</dcterms:created>
  <dcterms:modified xsi:type="dcterms:W3CDTF">2023-10-30T21:16:16Z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0x01010047954E5AA9A417458EE8F71DFE9F48A3</vt:lpwstr>
  </property>
  <property fmtid="{D5CDD505-2E9C-101B-9397-08002B2CF9AE}" pid="3" name="MediaServiceImageTags">
    <vt:lpwstr/>
  </property>
</Properties>
</file>