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7B2_A0FABFE5.xml" ContentType="application/vnd.ms-powerpoint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modernComment_7B3_9BDC03D4.xml" ContentType="application/vnd.ms-powerpoint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modernComment_7B9_98E075C4.xml" ContentType="application/vnd.ms-powerpoint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11" r:id="rId5"/>
  </p:sldMasterIdLst>
  <p:notesMasterIdLst>
    <p:notesMasterId r:id="rId22"/>
  </p:notesMasterIdLst>
  <p:handoutMasterIdLst>
    <p:handoutMasterId r:id="rId23"/>
  </p:handoutMasterIdLst>
  <p:sldIdLst>
    <p:sldId id="411" r:id="rId6"/>
    <p:sldId id="1935" r:id="rId7"/>
    <p:sldId id="257" r:id="rId8"/>
    <p:sldId id="1982" r:id="rId9"/>
    <p:sldId id="261" r:id="rId10"/>
    <p:sldId id="1979" r:id="rId11"/>
    <p:sldId id="1970" r:id="rId12"/>
    <p:sldId id="1972" r:id="rId13"/>
    <p:sldId id="1978" r:id="rId14"/>
    <p:sldId id="1971" r:id="rId15"/>
    <p:sldId id="1973" r:id="rId16"/>
    <p:sldId id="1980" r:id="rId17"/>
    <p:sldId id="1974" r:id="rId18"/>
    <p:sldId id="1977" r:id="rId19"/>
    <p:sldId id="1976" r:id="rId20"/>
    <p:sldId id="1824" r:id="rId21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A56E424-D796-CC75-E4E6-61CBBD065C98}" name="Jay Scanlon" initials="JS" userId="S::jws@freese.com::46b19d49-5f4e-4539-bec7-ee6dd02e92b9" providerId="AD"/>
  <p188:author id="{47136B41-A42F-4F58-9685-1D09FB5B0495}" name="Ella Pettichord" initials="EP" userId="S::ella.pettichord@freese.com::d068d6b7-935a-40c1-9174-3b8da323ef51" providerId="AD"/>
  <p188:author id="{F5804943-7656-1556-41D0-19BCFAD43062}" name="Morgan White" initials="MW" userId="Morgan White" providerId="None"/>
  <p188:author id="{C936B89C-C7F4-2107-BC60-EA039F9C41B9}" name="Morgan White" initials="MW" userId="S::Morgan.White@freese.com::854eb481-1b1e-4157-8b90-37ebbee445ff" providerId="AD"/>
  <p188:author id="{AE3E19C5-96BC-31DD-BACE-2457E080C0A9}" name="Adam Conner" initials="AC" userId="S::Adam.Conner@freese.com::49111dd8-74af-4196-906b-20a2cf201a3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F2F2F2"/>
    <a:srgbClr val="FFFFFF"/>
    <a:srgbClr val="155E93"/>
    <a:srgbClr val="0070C0"/>
    <a:srgbClr val="0078D4"/>
    <a:srgbClr val="594F46"/>
    <a:srgbClr val="CCECFF"/>
    <a:srgbClr val="CCFFCC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5375" autoAdjust="0"/>
  </p:normalViewPr>
  <p:slideViewPr>
    <p:cSldViewPr snapToGrid="0" showGuides="1">
      <p:cViewPr varScale="1">
        <p:scale>
          <a:sx n="72" d="100"/>
          <a:sy n="72" d="100"/>
        </p:scale>
        <p:origin x="2034" y="5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y Scanlon" userId="46b19d49-5f4e-4539-bec7-ee6dd02e92b9" providerId="ADAL" clId="{89AEC21C-1EA9-438B-8B60-90C7632853DE}"/>
    <pc:docChg chg="modSld">
      <pc:chgData name="Jay Scanlon" userId="46b19d49-5f4e-4539-bec7-ee6dd02e92b9" providerId="ADAL" clId="{89AEC21C-1EA9-438B-8B60-90C7632853DE}" dt="2023-10-30T19:57:26.241" v="225" actId="6549"/>
      <pc:docMkLst>
        <pc:docMk/>
      </pc:docMkLst>
      <pc:sldChg chg="modNotesTx">
        <pc:chgData name="Jay Scanlon" userId="46b19d49-5f4e-4539-bec7-ee6dd02e92b9" providerId="ADAL" clId="{89AEC21C-1EA9-438B-8B60-90C7632853DE}" dt="2023-10-30T19:55:47.293" v="209" actId="6549"/>
        <pc:sldMkLst>
          <pc:docMk/>
          <pc:sldMk cId="3952929314" sldId="257"/>
        </pc:sldMkLst>
      </pc:sldChg>
      <pc:sldChg chg="modNotesTx">
        <pc:chgData name="Jay Scanlon" userId="46b19d49-5f4e-4539-bec7-ee6dd02e92b9" providerId="ADAL" clId="{89AEC21C-1EA9-438B-8B60-90C7632853DE}" dt="2023-10-30T19:56:09.500" v="213" actId="6549"/>
        <pc:sldMkLst>
          <pc:docMk/>
          <pc:sldMk cId="3145436480" sldId="261"/>
        </pc:sldMkLst>
      </pc:sldChg>
      <pc:sldChg chg="modNotesTx">
        <pc:chgData name="Jay Scanlon" userId="46b19d49-5f4e-4539-bec7-ee6dd02e92b9" providerId="ADAL" clId="{89AEC21C-1EA9-438B-8B60-90C7632853DE}" dt="2023-10-30T19:57:26.241" v="225" actId="6549"/>
        <pc:sldMkLst>
          <pc:docMk/>
          <pc:sldMk cId="1107429782" sldId="1824"/>
        </pc:sldMkLst>
      </pc:sldChg>
      <pc:sldChg chg="delCm modNotesTx">
        <pc:chgData name="Jay Scanlon" userId="46b19d49-5f4e-4539-bec7-ee6dd02e92b9" providerId="ADAL" clId="{89AEC21C-1EA9-438B-8B60-90C7632853DE}" dt="2023-10-30T19:54:09.582" v="1" actId="6549"/>
        <pc:sldMkLst>
          <pc:docMk/>
          <pc:sldMk cId="44927114" sldId="193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y Scanlon" userId="46b19d49-5f4e-4539-bec7-ee6dd02e92b9" providerId="ADAL" clId="{89AEC21C-1EA9-438B-8B60-90C7632853DE}" dt="2023-10-30T19:54:03.002" v="0"/>
              <pc2:cmMkLst xmlns:pc2="http://schemas.microsoft.com/office/powerpoint/2019/9/main/command">
                <pc:docMk/>
                <pc:sldMk cId="44927114" sldId="1935"/>
                <pc2:cmMk id="{117A977C-6AE0-4438-A45B-1840C9CA3986}"/>
              </pc2:cmMkLst>
            </pc226:cmChg>
          </p:ext>
        </pc:extLst>
      </pc:sldChg>
      <pc:sldChg chg="modNotesTx">
        <pc:chgData name="Jay Scanlon" userId="46b19d49-5f4e-4539-bec7-ee6dd02e92b9" providerId="ADAL" clId="{89AEC21C-1EA9-438B-8B60-90C7632853DE}" dt="2023-10-30T19:56:17.304" v="215" actId="6549"/>
        <pc:sldMkLst>
          <pc:docMk/>
          <pc:sldMk cId="2700787685" sldId="1970"/>
        </pc:sldMkLst>
      </pc:sldChg>
      <pc:sldChg chg="modNotesTx">
        <pc:chgData name="Jay Scanlon" userId="46b19d49-5f4e-4539-bec7-ee6dd02e92b9" providerId="ADAL" clId="{89AEC21C-1EA9-438B-8B60-90C7632853DE}" dt="2023-10-30T19:56:28.089" v="218" actId="6549"/>
        <pc:sldMkLst>
          <pc:docMk/>
          <pc:sldMk cId="2614887380" sldId="1971"/>
        </pc:sldMkLst>
      </pc:sldChg>
      <pc:sldChg chg="modNotesTx">
        <pc:chgData name="Jay Scanlon" userId="46b19d49-5f4e-4539-bec7-ee6dd02e92b9" providerId="ADAL" clId="{89AEC21C-1EA9-438B-8B60-90C7632853DE}" dt="2023-10-30T19:56:20.804" v="216" actId="6549"/>
        <pc:sldMkLst>
          <pc:docMk/>
          <pc:sldMk cId="2011664222" sldId="1972"/>
        </pc:sldMkLst>
      </pc:sldChg>
      <pc:sldChg chg="modNotesTx">
        <pc:chgData name="Jay Scanlon" userId="46b19d49-5f4e-4539-bec7-ee6dd02e92b9" providerId="ADAL" clId="{89AEC21C-1EA9-438B-8B60-90C7632853DE}" dt="2023-10-30T19:56:32.353" v="219" actId="6549"/>
        <pc:sldMkLst>
          <pc:docMk/>
          <pc:sldMk cId="2247071064" sldId="1973"/>
        </pc:sldMkLst>
      </pc:sldChg>
      <pc:sldChg chg="modNotesTx">
        <pc:chgData name="Jay Scanlon" userId="46b19d49-5f4e-4539-bec7-ee6dd02e92b9" providerId="ADAL" clId="{89AEC21C-1EA9-438B-8B60-90C7632853DE}" dt="2023-10-30T19:56:44.117" v="223" actId="5793"/>
        <pc:sldMkLst>
          <pc:docMk/>
          <pc:sldMk cId="3610787427" sldId="1974"/>
        </pc:sldMkLst>
      </pc:sldChg>
      <pc:sldChg chg="modNotesTx">
        <pc:chgData name="Jay Scanlon" userId="46b19d49-5f4e-4539-bec7-ee6dd02e92b9" providerId="ADAL" clId="{89AEC21C-1EA9-438B-8B60-90C7632853DE}" dt="2023-10-30T19:56:48.037" v="224" actId="20577"/>
        <pc:sldMkLst>
          <pc:docMk/>
          <pc:sldMk cId="2564847044" sldId="1977"/>
        </pc:sldMkLst>
      </pc:sldChg>
      <pc:sldChg chg="modNotesTx">
        <pc:chgData name="Jay Scanlon" userId="46b19d49-5f4e-4539-bec7-ee6dd02e92b9" providerId="ADAL" clId="{89AEC21C-1EA9-438B-8B60-90C7632853DE}" dt="2023-10-30T19:56:24.240" v="217" actId="6549"/>
        <pc:sldMkLst>
          <pc:docMk/>
          <pc:sldMk cId="1900891098" sldId="1978"/>
        </pc:sldMkLst>
      </pc:sldChg>
      <pc:sldChg chg="modNotesTx">
        <pc:chgData name="Jay Scanlon" userId="46b19d49-5f4e-4539-bec7-ee6dd02e92b9" providerId="ADAL" clId="{89AEC21C-1EA9-438B-8B60-90C7632853DE}" dt="2023-10-30T19:56:13.785" v="214" actId="6549"/>
        <pc:sldMkLst>
          <pc:docMk/>
          <pc:sldMk cId="644387298" sldId="1979"/>
        </pc:sldMkLst>
      </pc:sldChg>
      <pc:sldChg chg="modNotesTx">
        <pc:chgData name="Jay Scanlon" userId="46b19d49-5f4e-4539-bec7-ee6dd02e92b9" providerId="ADAL" clId="{89AEC21C-1EA9-438B-8B60-90C7632853DE}" dt="2023-10-30T19:56:37.825" v="221" actId="5793"/>
        <pc:sldMkLst>
          <pc:docMk/>
          <pc:sldMk cId="2607005783" sldId="1980"/>
        </pc:sldMkLst>
      </pc:sldChg>
      <pc:sldChg chg="modNotesTx">
        <pc:chgData name="Jay Scanlon" userId="46b19d49-5f4e-4539-bec7-ee6dd02e92b9" providerId="ADAL" clId="{89AEC21C-1EA9-438B-8B60-90C7632853DE}" dt="2023-10-30T19:56:03.226" v="212" actId="6549"/>
        <pc:sldMkLst>
          <pc:docMk/>
          <pc:sldMk cId="3524623209" sldId="1982"/>
        </pc:sldMkLst>
      </pc:sldChg>
    </pc:docChg>
  </pc:docChgLst>
</pc:chgInfo>
</file>

<file path=ppt/comments/modernComment_7B2_A0FABFE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9AF6304-A8C3-43D3-9857-C3EB4955E275}" authorId="{FA56E424-D796-CC75-E4E6-61CBBD065C98}" created="2023-10-27T19:47:12.76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700787685" sldId="1970"/>
      <ac:spMk id="2" creationId="{9815D0CF-1AEB-E84F-BF18-C68CC484884C}"/>
    </ac:deMkLst>
    <p188:txBody>
      <a:bodyPr/>
      <a:lstStyle/>
      <a:p>
        <a:r>
          <a:rPr lang="en-US"/>
          <a:t>Jay and Adam double check the numbers</a:t>
        </a:r>
      </a:p>
    </p188:txBody>
  </p188:cm>
</p188:cmLst>
</file>

<file path=ppt/comments/modernComment_7B3_9BDC03D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9BC2E36-1FEE-47C4-8555-D61D00C4768E}" authorId="{FA56E424-D796-CC75-E4E6-61CBBD065C98}" created="2023-10-27T19:52:09.966">
    <pc:sldMkLst xmlns:pc="http://schemas.microsoft.com/office/powerpoint/2013/main/command">
      <pc:docMk/>
      <pc:sldMk cId="2614887380" sldId="1971"/>
    </pc:sldMkLst>
    <p188:txBody>
      <a:bodyPr/>
      <a:lstStyle/>
      <a:p>
        <a:r>
          <a:rPr lang="en-US"/>
          <a:t>Move LL to the end</a:t>
        </a:r>
      </a:p>
    </p188:txBody>
  </p188:cm>
</p188:cmLst>
</file>

<file path=ppt/comments/modernComment_7B9_98E075C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E96C623-2708-4EC8-B026-D9A2D049D557}" authorId="{FA56E424-D796-CC75-E4E6-61CBBD065C98}" created="2023-10-27T20:06:18.100">
    <pc:sldMkLst xmlns:pc="http://schemas.microsoft.com/office/powerpoint/2013/main/command">
      <pc:docMk/>
      <pc:sldMk cId="2564847044" sldId="1977"/>
    </pc:sldMkLst>
    <p188:txBody>
      <a:bodyPr/>
      <a:lstStyle/>
      <a:p>
        <a:r>
          <a:rPr lang="en-US"/>
          <a:t>Move LL bullets here - what went well and will not change, things will change, new ideas
Jay create list of questions for Velma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0AE6F5-1D0B-8222-F45A-1DB21F65D6C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238" cy="466725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95F9F0-5812-8156-5DF6-C0B9D23A03F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376"/>
            <a:ext cx="3043238" cy="46672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13EB9B-E8C4-9D20-6086-D09E728984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275" y="8842376"/>
            <a:ext cx="3043238" cy="46672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7E6714B4-EB6F-4B24-9CBB-6F921879C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00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3043343" cy="467071"/>
          </a:xfrm>
          <a:prstGeom prst="rect">
            <a:avLst/>
          </a:prstGeom>
        </p:spPr>
        <p:txBody>
          <a:bodyPr vert="horz" lIns="93296" tIns="46649" rIns="93296" bIns="4664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1" y="3"/>
            <a:ext cx="3043343" cy="467071"/>
          </a:xfrm>
          <a:prstGeom prst="rect">
            <a:avLst/>
          </a:prstGeom>
        </p:spPr>
        <p:txBody>
          <a:bodyPr vert="horz" lIns="93296" tIns="46649" rIns="93296" bIns="46649" rtlCol="0"/>
          <a:lstStyle>
            <a:lvl1pPr algn="r">
              <a:defRPr sz="1300"/>
            </a:lvl1pPr>
          </a:lstStyle>
          <a:p>
            <a:fld id="{DFE4D9E9-296C-4520-8A58-12740BEBA6A7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96" tIns="46649" rIns="93296" bIns="466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6"/>
            <a:ext cx="5618480" cy="3665459"/>
          </a:xfrm>
          <a:prstGeom prst="rect">
            <a:avLst/>
          </a:prstGeom>
        </p:spPr>
        <p:txBody>
          <a:bodyPr vert="horz" lIns="93296" tIns="46649" rIns="93296" bIns="4664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0"/>
          </a:xfrm>
          <a:prstGeom prst="rect">
            <a:avLst/>
          </a:prstGeom>
        </p:spPr>
        <p:txBody>
          <a:bodyPr vert="horz" lIns="93296" tIns="46649" rIns="93296" bIns="4664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1" y="8842030"/>
            <a:ext cx="3043343" cy="467070"/>
          </a:xfrm>
          <a:prstGeom prst="rect">
            <a:avLst/>
          </a:prstGeom>
        </p:spPr>
        <p:txBody>
          <a:bodyPr vert="horz" lIns="93296" tIns="46649" rIns="93296" bIns="46649" rtlCol="0" anchor="b"/>
          <a:lstStyle>
            <a:lvl1pPr algn="r">
              <a:defRPr sz="1300"/>
            </a:lvl1pPr>
          </a:lstStyle>
          <a:p>
            <a:fld id="{97BC1736-054E-43CD-9ACC-EA200263C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72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BC1736-054E-43CD-9ACC-EA200263CE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99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BC1736-054E-43CD-9ACC-EA200263CE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04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BC1736-054E-43CD-9ACC-EA200263CE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872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BC1736-054E-43CD-9ACC-EA200263CE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83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BC1736-054E-43CD-9ACC-EA200263CE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806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BC1736-054E-43CD-9ACC-EA200263CE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658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BC1736-054E-43CD-9ACC-EA200263CE2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736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066CC-22DF-4016-81E0-7876506E296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98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BC1736-054E-43CD-9ACC-EA200263CE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04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759592">
              <a:defRPr/>
            </a:pPr>
            <a:fld id="{97BC1736-054E-43CD-9ACC-EA200263CE26}" type="slidenum">
              <a:rPr lang="en-US" sz="1000">
                <a:solidFill>
                  <a:prstClr val="black"/>
                </a:solidFill>
                <a:latin typeface="Calibri" panose="020F0502020204030204"/>
              </a:rPr>
              <a:pPr defTabSz="759592">
                <a:defRPr/>
              </a:pPr>
              <a:t>3</a:t>
            </a:fld>
            <a:endParaRPr lang="en-US" sz="10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5457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91018" indent="-391018">
              <a:lnSpc>
                <a:spcPct val="107000"/>
              </a:lnSpc>
              <a:spcAft>
                <a:spcPts val="912"/>
              </a:spcAft>
              <a:buFont typeface="Courier New" panose="02070309020205020404" pitchFamily="49" charset="0"/>
              <a:buChar char="o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21300-A15D-47DE-BF94-90735FCBA5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08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759592">
              <a:defRPr/>
            </a:pPr>
            <a:fld id="{97BC1736-054E-43CD-9ACC-EA200263CE26}" type="slidenum">
              <a:rPr lang="en-US" sz="1000">
                <a:solidFill>
                  <a:prstClr val="black"/>
                </a:solidFill>
                <a:latin typeface="Calibri" panose="020F0502020204030204"/>
              </a:rPr>
              <a:pPr defTabSz="759592">
                <a:defRPr/>
              </a:pPr>
              <a:t>5</a:t>
            </a:fld>
            <a:endParaRPr lang="en-US" sz="10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87001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759592">
              <a:defRPr/>
            </a:pPr>
            <a:fld id="{97BC1736-054E-43CD-9ACC-EA200263CE26}" type="slidenum">
              <a:rPr lang="en-US" sz="1000">
                <a:solidFill>
                  <a:prstClr val="black"/>
                </a:solidFill>
                <a:latin typeface="Calibri" panose="020F0502020204030204"/>
              </a:rPr>
              <a:pPr defTabSz="759592">
                <a:defRPr/>
              </a:pPr>
              <a:t>6</a:t>
            </a:fld>
            <a:endParaRPr lang="en-US" sz="10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89726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BC1736-054E-43CD-9ACC-EA200263CE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1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BC1736-054E-43CD-9ACC-EA200263CE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13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BC1736-054E-43CD-9ACC-EA200263CE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34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D2F7C1-B570-40CB-A5AC-7187EF702E0C}"/>
              </a:ext>
            </a:extLst>
          </p:cNvPr>
          <p:cNvSpPr/>
          <p:nvPr userDrawn="1"/>
        </p:nvSpPr>
        <p:spPr>
          <a:xfrm>
            <a:off x="-5" y="0"/>
            <a:ext cx="12192005" cy="6848763"/>
          </a:xfrm>
          <a:prstGeom prst="rect">
            <a:avLst/>
          </a:prstGeom>
          <a:solidFill>
            <a:srgbClr val="155E9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3A44D1-D176-4F93-997D-0964B3106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70124"/>
            <a:ext cx="9144000" cy="2387600"/>
          </a:xfrm>
        </p:spPr>
        <p:txBody>
          <a:bodyPr anchor="b"/>
          <a:lstStyle>
            <a:lvl1pPr algn="ctr">
              <a:defRPr sz="6000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1A8C02-22F9-4A97-AFD0-2488AF122C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67913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0512FD92-91A7-4818-A345-DF2B02DCF24C}"/>
              </a:ext>
            </a:extLst>
          </p:cNvPr>
          <p:cNvSpPr/>
          <p:nvPr userDrawn="1"/>
        </p:nvSpPr>
        <p:spPr>
          <a:xfrm>
            <a:off x="-5643431" y="-55419"/>
            <a:ext cx="7555346" cy="6941127"/>
          </a:xfrm>
          <a:prstGeom prst="parallelogram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A4655437-B690-424C-9AA3-6B568E2B7238}"/>
              </a:ext>
            </a:extLst>
          </p:cNvPr>
          <p:cNvSpPr/>
          <p:nvPr userDrawn="1"/>
        </p:nvSpPr>
        <p:spPr>
          <a:xfrm>
            <a:off x="10293947" y="-55420"/>
            <a:ext cx="7555346" cy="6941127"/>
          </a:xfrm>
          <a:prstGeom prst="parallelogram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33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5AB26-11D0-45B4-B71B-B1061C567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B213E-8286-4C5B-BC21-A05073F40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ACEE0-FEBB-4326-BFB7-038FE8FF3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BDFB-9F55-45A2-A5F6-9EE515C1662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07DB3-3913-4E76-AA6F-07C98C8A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B0974-0B84-4D07-9C93-D6E05AD55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37F74-8F6D-4864-BE8E-3FF877C8C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62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B3A02-9907-4BEC-BD4C-70C91F5D2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48C5A-F5DE-47C5-B1CB-BB0C75659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CECF3-9EA6-4738-9312-0453F2C2B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BDFB-9F55-45A2-A5F6-9EE515C1662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7C633-CE80-4731-AC64-B0947A515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E5C96-DF34-4D32-BFC9-5F02D2EB1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37F74-8F6D-4864-BE8E-3FF877C8C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59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D71D9-381B-4FD5-BEF6-47B1BAD9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850C5-6691-48CB-AB59-708AE41A6A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320CB8-612A-4AC0-9E81-8C987F06E4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E80403-4C24-4818-98DE-770078821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BDFB-9F55-45A2-A5F6-9EE515C1662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6EF466-F81E-4659-8CE9-B0D6920E8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F7862-BBA7-42AE-8190-3963ADD43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37F74-8F6D-4864-BE8E-3FF877C8C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157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535FA-8A27-423C-95F5-214B2A704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0AA20E-774C-443B-A0DE-E9EF8097A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38712D-D2F9-46B8-8187-0874BDEF5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7016B5-33E3-432F-995B-FC83F7D070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27F8B1-A6CF-443F-8A50-A2B5F9C296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92E7EA-C255-4549-AA45-73684F2AD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BDFB-9F55-45A2-A5F6-9EE515C1662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AF5FA4-073D-4BAC-B656-00B0CEAC7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2CFC4A-0B4B-4AD3-B609-84A59939B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37F74-8F6D-4864-BE8E-3FF877C8C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6558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E8E73-0424-4C36-8E07-086633A41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A5E7D7-5E30-47F3-8B0E-82EDF6A6B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BDFB-9F55-45A2-A5F6-9EE515C1662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D39B84-69E7-4443-91FE-1E67E78BE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4F40A5-E1E8-4BB3-8BCB-BCD3737E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37F74-8F6D-4864-BE8E-3FF877C8C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57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ED667F-5F1E-4F71-A49D-BFE2B5145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BDFB-9F55-45A2-A5F6-9EE515C1662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A41BF2-44B5-44A6-9CC3-149D21FA2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07DAA-A0CE-40CE-896F-938EA13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37F74-8F6D-4864-BE8E-3FF877C8C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817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08855-CD53-4524-B030-D1AA495AE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084CD-9C3C-42D3-91D5-6D5E7FA5A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BD503D-2D97-4F90-912C-12D4CB9EA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674C12-2358-42CC-ABB6-116ABC022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BDFB-9F55-45A2-A5F6-9EE515C1662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B17DEF-8912-4414-B6D8-C595412C2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2AF7CD-8620-4EC2-9FF9-E05B5EB1A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37F74-8F6D-4864-BE8E-3FF877C8C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93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01800-A4C4-4C81-BAFF-9EE33DDCB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5B6CE7-B346-482C-BFE6-5C5F12C97E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E4300F-FBA6-4578-8AB6-597CBAAA6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B8AB6A-A591-4EB8-9284-A7EC7796D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BDFB-9F55-45A2-A5F6-9EE515C1662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C5CBC3-BF55-440A-BADA-CED012111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12EC1-08C9-4C13-9C98-7F2FCEB2C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37F74-8F6D-4864-BE8E-3FF877C8C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79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AAC7E-7395-47D2-A980-8B0645542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BBF8A5-53D7-4DD1-AF59-21108F1A7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5AF7F-8DC8-403C-98E0-62D1FC9DC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BDFB-9F55-45A2-A5F6-9EE515C1662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A2A55-E4D6-43E2-82AA-5C4A04FE9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60160-0EBD-4397-B6F7-876725248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37F74-8F6D-4864-BE8E-3FF877C8C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77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B6D2AC-57E8-4D19-BA6F-4387B94C37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D82518-CB0B-474B-BF58-C8164FE7D7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091D9-EC48-4052-8923-BC16CA4C6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BDFB-9F55-45A2-A5F6-9EE515C1662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5C7E8-9A36-4D84-B034-611FE6AE9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E5999-AE7F-4B92-8D7D-962D7712B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37F74-8F6D-4864-BE8E-3FF877C8C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77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outdoor, river, nature&#10;&#10;Description automatically generated">
            <a:extLst>
              <a:ext uri="{FF2B5EF4-FFF2-40B4-BE49-F238E27FC236}">
                <a16:creationId xmlns:a16="http://schemas.microsoft.com/office/drawing/2014/main" id="{EF199AD7-021D-4927-AA14-1CE4318F62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02"/>
          <a:stretch/>
        </p:blipFill>
        <p:spPr>
          <a:xfrm>
            <a:off x="-1" y="-274"/>
            <a:ext cx="12192001" cy="74214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2CEE2EA-5E35-49CD-B602-32A9109F0D8A}"/>
              </a:ext>
            </a:extLst>
          </p:cNvPr>
          <p:cNvSpPr/>
          <p:nvPr userDrawn="1"/>
        </p:nvSpPr>
        <p:spPr>
          <a:xfrm>
            <a:off x="-1" y="724712"/>
            <a:ext cx="12192001" cy="61332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6B53F3-7D0E-4EB0-9DCD-48B4336C0530}"/>
              </a:ext>
            </a:extLst>
          </p:cNvPr>
          <p:cNvSpPr/>
          <p:nvPr userDrawn="1"/>
        </p:nvSpPr>
        <p:spPr>
          <a:xfrm>
            <a:off x="-1" y="1"/>
            <a:ext cx="12192000" cy="741872"/>
          </a:xfrm>
          <a:prstGeom prst="rect">
            <a:avLst/>
          </a:prstGeom>
          <a:solidFill>
            <a:srgbClr val="93B0B4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5F632F-FC45-42F3-A00C-146F41430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740" y="67624"/>
            <a:ext cx="8443187" cy="589465"/>
          </a:xfrm>
        </p:spPr>
        <p:txBody>
          <a:bodyPr anchor="b">
            <a:noAutofit/>
          </a:bodyPr>
          <a:lstStyle>
            <a:lvl1pPr>
              <a:defRPr sz="3600" b="0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F40ED-188E-4D46-9F10-F7F8285AF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63" y="958927"/>
            <a:ext cx="5736937" cy="5467417"/>
          </a:xfrm>
        </p:spPr>
        <p:txBody>
          <a:bodyPr/>
          <a:lstStyle>
            <a:lvl1pPr>
              <a:defRPr>
                <a:solidFill>
                  <a:srgbClr val="594F46"/>
                </a:solidFill>
              </a:defRPr>
            </a:lvl1pPr>
            <a:lvl2pPr>
              <a:defRPr>
                <a:solidFill>
                  <a:srgbClr val="594F46"/>
                </a:solidFill>
              </a:defRPr>
            </a:lvl2pPr>
            <a:lvl3pPr>
              <a:defRPr>
                <a:solidFill>
                  <a:srgbClr val="594F46"/>
                </a:solidFill>
              </a:defRPr>
            </a:lvl3pPr>
            <a:lvl4pPr>
              <a:defRPr>
                <a:solidFill>
                  <a:srgbClr val="594F46"/>
                </a:solidFill>
              </a:defRPr>
            </a:lvl4pPr>
            <a:lvl5pPr>
              <a:defRPr>
                <a:solidFill>
                  <a:srgbClr val="594F4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9B1C9F9-2563-4FE8-995C-24078DE46A2B}"/>
              </a:ext>
            </a:extLst>
          </p:cNvPr>
          <p:cNvSpPr/>
          <p:nvPr userDrawn="1"/>
        </p:nvSpPr>
        <p:spPr>
          <a:xfrm>
            <a:off x="146630" y="524818"/>
            <a:ext cx="434109" cy="434109"/>
          </a:xfrm>
          <a:prstGeom prst="ellipse">
            <a:avLst/>
          </a:prstGeom>
          <a:solidFill>
            <a:srgbClr val="0070C0"/>
          </a:solidFill>
          <a:ln w="3810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77D3366-9E07-45F7-9D34-E4B9512BA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3863" y="6439474"/>
            <a:ext cx="10992427" cy="365125"/>
          </a:xfrm>
        </p:spPr>
        <p:txBody>
          <a:bodyPr/>
          <a:lstStyle>
            <a:lvl1pPr algn="l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algn="l"/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9796BD7D-7187-41DD-A364-258CB555799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741622" y="958926"/>
            <a:ext cx="5450377" cy="546741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32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ass, outdoor, river, nature&#10;&#10;Description automatically generated">
            <a:extLst>
              <a:ext uri="{FF2B5EF4-FFF2-40B4-BE49-F238E27FC236}">
                <a16:creationId xmlns:a16="http://schemas.microsoft.com/office/drawing/2014/main" id="{D1D87ED5-EAAE-4F25-8F88-3D39B3CDE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92" t="126" r="76119" b="-126"/>
          <a:stretch/>
        </p:blipFill>
        <p:spPr>
          <a:xfrm>
            <a:off x="-1145854" y="8616"/>
            <a:ext cx="4338986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6B53F3-7D0E-4EB0-9DCD-48B4336C0530}"/>
              </a:ext>
            </a:extLst>
          </p:cNvPr>
          <p:cNvSpPr/>
          <p:nvPr userDrawn="1"/>
        </p:nvSpPr>
        <p:spPr>
          <a:xfrm>
            <a:off x="0" y="-8616"/>
            <a:ext cx="3273038" cy="6875232"/>
          </a:xfrm>
          <a:prstGeom prst="rect">
            <a:avLst/>
          </a:prstGeom>
          <a:solidFill>
            <a:srgbClr val="93B0B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B68D29-520F-4B82-BF64-7710C80527A9}"/>
              </a:ext>
            </a:extLst>
          </p:cNvPr>
          <p:cNvSpPr/>
          <p:nvPr userDrawn="1"/>
        </p:nvSpPr>
        <p:spPr>
          <a:xfrm>
            <a:off x="3184586" y="0"/>
            <a:ext cx="9007414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5F632F-FC45-42F3-A00C-146F41430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06" y="741370"/>
            <a:ext cx="2744891" cy="6142478"/>
          </a:xfrm>
        </p:spPr>
        <p:txBody>
          <a:bodyPr anchor="t">
            <a:noAutofit/>
          </a:bodyPr>
          <a:lstStyle>
            <a:lvl1pPr>
              <a:defRPr sz="36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F40ED-188E-4D46-9F10-F7F8285AF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3870" y="660948"/>
            <a:ext cx="8471706" cy="5497166"/>
          </a:xfrm>
        </p:spPr>
        <p:txBody>
          <a:bodyPr/>
          <a:lstStyle>
            <a:lvl1pPr>
              <a:defRPr>
                <a:solidFill>
                  <a:srgbClr val="594F46"/>
                </a:solidFill>
              </a:defRPr>
            </a:lvl1pPr>
            <a:lvl2pPr>
              <a:defRPr>
                <a:solidFill>
                  <a:srgbClr val="594F46"/>
                </a:solidFill>
              </a:defRPr>
            </a:lvl2pPr>
            <a:lvl3pPr>
              <a:defRPr>
                <a:solidFill>
                  <a:srgbClr val="594F46"/>
                </a:solidFill>
              </a:defRPr>
            </a:lvl3pPr>
            <a:lvl4pPr>
              <a:defRPr>
                <a:solidFill>
                  <a:srgbClr val="594F46"/>
                </a:solidFill>
              </a:defRPr>
            </a:lvl4pPr>
            <a:lvl5pPr>
              <a:defRPr>
                <a:solidFill>
                  <a:srgbClr val="594F4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296A0532-7C8C-4789-81BF-2E790F779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4073" y="6439474"/>
            <a:ext cx="7472217" cy="365125"/>
          </a:xfrm>
        </p:spPr>
        <p:txBody>
          <a:bodyPr/>
          <a:lstStyle>
            <a:lvl1pPr algn="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0B7D54-BE0C-4B4E-A9BC-F737DEDDC6FE}"/>
              </a:ext>
            </a:extLst>
          </p:cNvPr>
          <p:cNvSpPr/>
          <p:nvPr userDrawn="1"/>
        </p:nvSpPr>
        <p:spPr>
          <a:xfrm>
            <a:off x="2929791" y="245688"/>
            <a:ext cx="434109" cy="434109"/>
          </a:xfrm>
          <a:prstGeom prst="ellipse">
            <a:avLst/>
          </a:prstGeom>
          <a:solidFill>
            <a:srgbClr val="0070C0"/>
          </a:solidFill>
          <a:ln w="3810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876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outdoor, river, nature&#10;&#10;Description automatically generated">
            <a:extLst>
              <a:ext uri="{FF2B5EF4-FFF2-40B4-BE49-F238E27FC236}">
                <a16:creationId xmlns:a16="http://schemas.microsoft.com/office/drawing/2014/main" id="{E80A6296-A159-47D6-8DDE-2A03065032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3" r="4666" b="78"/>
          <a:stretch/>
        </p:blipFill>
        <p:spPr>
          <a:xfrm>
            <a:off x="8409710" y="0"/>
            <a:ext cx="3782288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D7FD181-043B-4833-8CB8-76D1B5CDCD09}"/>
              </a:ext>
            </a:extLst>
          </p:cNvPr>
          <p:cNvSpPr/>
          <p:nvPr userDrawn="1"/>
        </p:nvSpPr>
        <p:spPr>
          <a:xfrm>
            <a:off x="-2" y="-620"/>
            <a:ext cx="8409712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6B53F3-7D0E-4EB0-9DCD-48B4336C0530}"/>
              </a:ext>
            </a:extLst>
          </p:cNvPr>
          <p:cNvSpPr/>
          <p:nvPr userDrawn="1"/>
        </p:nvSpPr>
        <p:spPr>
          <a:xfrm>
            <a:off x="8409711" y="-15380"/>
            <a:ext cx="3790838" cy="6858000"/>
          </a:xfrm>
          <a:prstGeom prst="rect">
            <a:avLst/>
          </a:prstGeom>
          <a:solidFill>
            <a:srgbClr val="93B0B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5F632F-FC45-42F3-A00C-146F41430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5333" y="698269"/>
            <a:ext cx="3011050" cy="5478694"/>
          </a:xfrm>
        </p:spPr>
        <p:txBody>
          <a:bodyPr anchor="t">
            <a:noAutofit/>
          </a:bodyPr>
          <a:lstStyle>
            <a:lvl1pPr>
              <a:defRPr sz="36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F40ED-188E-4D46-9F10-F7F8285AF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739" y="679797"/>
            <a:ext cx="7472217" cy="5497166"/>
          </a:xfrm>
        </p:spPr>
        <p:txBody>
          <a:bodyPr/>
          <a:lstStyle>
            <a:lvl1pPr>
              <a:defRPr>
                <a:solidFill>
                  <a:srgbClr val="594F46"/>
                </a:solidFill>
              </a:defRPr>
            </a:lvl1pPr>
            <a:lvl2pPr>
              <a:defRPr>
                <a:solidFill>
                  <a:srgbClr val="594F46"/>
                </a:solidFill>
              </a:defRPr>
            </a:lvl2pPr>
            <a:lvl3pPr>
              <a:defRPr>
                <a:solidFill>
                  <a:srgbClr val="594F46"/>
                </a:solidFill>
              </a:defRPr>
            </a:lvl3pPr>
            <a:lvl4pPr>
              <a:defRPr>
                <a:solidFill>
                  <a:srgbClr val="594F46"/>
                </a:solidFill>
              </a:defRPr>
            </a:lvl4pPr>
            <a:lvl5pPr>
              <a:defRPr>
                <a:solidFill>
                  <a:srgbClr val="594F4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9B1C9F9-2563-4FE8-995C-24078DE46A2B}"/>
              </a:ext>
            </a:extLst>
          </p:cNvPr>
          <p:cNvSpPr/>
          <p:nvPr userDrawn="1"/>
        </p:nvSpPr>
        <p:spPr>
          <a:xfrm>
            <a:off x="8192656" y="679797"/>
            <a:ext cx="434109" cy="434109"/>
          </a:xfrm>
          <a:prstGeom prst="ellipse">
            <a:avLst/>
          </a:prstGeom>
          <a:solidFill>
            <a:srgbClr val="F2D49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1194E9DA-3CBD-4E22-956D-4CCB7868B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0739" y="6439474"/>
            <a:ext cx="7472217" cy="365125"/>
          </a:xfrm>
        </p:spPr>
        <p:txBody>
          <a:bodyPr/>
          <a:lstStyle>
            <a:lvl1pPr algn="l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algn="l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5887AB-1891-4C2C-BF21-D9EF0FE87D52}"/>
              </a:ext>
            </a:extLst>
          </p:cNvPr>
          <p:cNvSpPr/>
          <p:nvPr userDrawn="1"/>
        </p:nvSpPr>
        <p:spPr>
          <a:xfrm>
            <a:off x="8238608" y="679177"/>
            <a:ext cx="434109" cy="434109"/>
          </a:xfrm>
          <a:prstGeom prst="ellipse">
            <a:avLst/>
          </a:prstGeom>
          <a:solidFill>
            <a:srgbClr val="0070C0"/>
          </a:solidFill>
          <a:ln w="3810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167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DD33063-1E62-40DE-929F-AE22DBAC455F}"/>
              </a:ext>
            </a:extLst>
          </p:cNvPr>
          <p:cNvSpPr/>
          <p:nvPr userDrawn="1"/>
        </p:nvSpPr>
        <p:spPr>
          <a:xfrm>
            <a:off x="-6" y="670171"/>
            <a:ext cx="12192006" cy="618782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valley, canyon, outdoor, sky&#10;&#10;Description automatically generated">
            <a:extLst>
              <a:ext uri="{FF2B5EF4-FFF2-40B4-BE49-F238E27FC236}">
                <a16:creationId xmlns:a16="http://schemas.microsoft.com/office/drawing/2014/main" id="{5F1C6681-25D6-407F-B330-E89E8918EC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46" b="39688"/>
          <a:stretch/>
        </p:blipFill>
        <p:spPr>
          <a:xfrm>
            <a:off x="0" y="0"/>
            <a:ext cx="12192000" cy="6901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6B53F3-7D0E-4EB0-9DCD-48B4336C0530}"/>
              </a:ext>
            </a:extLst>
          </p:cNvPr>
          <p:cNvSpPr/>
          <p:nvPr userDrawn="1"/>
        </p:nvSpPr>
        <p:spPr>
          <a:xfrm>
            <a:off x="0" y="0"/>
            <a:ext cx="12192005" cy="690113"/>
          </a:xfrm>
          <a:prstGeom prst="rect">
            <a:avLst/>
          </a:prstGeom>
          <a:solidFill>
            <a:srgbClr val="93B0B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5F632F-FC45-42F3-A00C-146F41430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740" y="-1391"/>
            <a:ext cx="8443187" cy="671562"/>
          </a:xfrm>
        </p:spPr>
        <p:txBody>
          <a:bodyPr anchor="b">
            <a:noAutofit/>
          </a:bodyPr>
          <a:lstStyle>
            <a:lvl1pPr>
              <a:defRPr sz="3600" b="1" spc="-150">
                <a:solidFill>
                  <a:srgbClr val="155E93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77D3366-9E07-45F7-9D34-E4B9512BA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0740" y="6439474"/>
            <a:ext cx="11075550" cy="365125"/>
          </a:xfrm>
        </p:spPr>
        <p:txBody>
          <a:bodyPr/>
          <a:lstStyle>
            <a:lvl1pPr algn="l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algn="l"/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9564DEBA-F6A2-4699-92FC-D962F856992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-6" y="690113"/>
            <a:ext cx="12192005" cy="573623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0CE7C63-F35E-4868-8094-5AB8202DFBA4}"/>
              </a:ext>
            </a:extLst>
          </p:cNvPr>
          <p:cNvSpPr/>
          <p:nvPr userDrawn="1"/>
        </p:nvSpPr>
        <p:spPr>
          <a:xfrm>
            <a:off x="146628" y="431657"/>
            <a:ext cx="434109" cy="434109"/>
          </a:xfrm>
          <a:prstGeom prst="ellipse">
            <a:avLst/>
          </a:prstGeom>
          <a:solidFill>
            <a:srgbClr val="0070C0"/>
          </a:solidFill>
          <a:ln w="3810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143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7AEC700-B021-45F1-A79E-DFA66B31F9B1}"/>
              </a:ext>
            </a:extLst>
          </p:cNvPr>
          <p:cNvSpPr/>
          <p:nvPr userDrawn="1"/>
        </p:nvSpPr>
        <p:spPr>
          <a:xfrm>
            <a:off x="0" y="1547018"/>
            <a:ext cx="12192000" cy="531098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valley, canyon, outdoor, sky&#10;&#10;Description automatically generated">
            <a:extLst>
              <a:ext uri="{FF2B5EF4-FFF2-40B4-BE49-F238E27FC236}">
                <a16:creationId xmlns:a16="http://schemas.microsoft.com/office/drawing/2014/main" id="{48DAB9BC-30D9-4BB9-85E7-4A154787F3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46" b="39688"/>
          <a:stretch/>
        </p:blipFill>
        <p:spPr>
          <a:xfrm>
            <a:off x="0" y="0"/>
            <a:ext cx="12192000" cy="15470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6B53F3-7D0E-4EB0-9DCD-48B4336C0530}"/>
              </a:ext>
            </a:extLst>
          </p:cNvPr>
          <p:cNvSpPr/>
          <p:nvPr userDrawn="1"/>
        </p:nvSpPr>
        <p:spPr>
          <a:xfrm>
            <a:off x="0" y="0"/>
            <a:ext cx="12192005" cy="1551709"/>
          </a:xfrm>
          <a:prstGeom prst="rect">
            <a:avLst/>
          </a:prstGeom>
          <a:solidFill>
            <a:srgbClr val="93B0B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5F632F-FC45-42F3-A00C-146F41430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740" y="240147"/>
            <a:ext cx="8443187" cy="1186872"/>
          </a:xfrm>
        </p:spPr>
        <p:txBody>
          <a:bodyPr anchor="b">
            <a:noAutofit/>
          </a:bodyPr>
          <a:lstStyle>
            <a:lvl1pPr>
              <a:defRPr sz="36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9B1C9F9-2563-4FE8-995C-24078DE46A2B}"/>
              </a:ext>
            </a:extLst>
          </p:cNvPr>
          <p:cNvSpPr/>
          <p:nvPr userDrawn="1"/>
        </p:nvSpPr>
        <p:spPr>
          <a:xfrm>
            <a:off x="195118" y="1325424"/>
            <a:ext cx="434109" cy="434109"/>
          </a:xfrm>
          <a:prstGeom prst="ellipse">
            <a:avLst/>
          </a:prstGeom>
          <a:solidFill>
            <a:srgbClr val="F2D49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77D3366-9E07-45F7-9D34-E4B9512BA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0741" y="6439474"/>
            <a:ext cx="11075550" cy="365125"/>
          </a:xfrm>
        </p:spPr>
        <p:txBody>
          <a:bodyPr/>
          <a:lstStyle>
            <a:lvl1pPr algn="l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algn="l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CF56C2C-1B7B-4DE5-961D-E40E23CF3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37" y="5717309"/>
            <a:ext cx="2955636" cy="58824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>
                <a:solidFill>
                  <a:srgbClr val="594F46"/>
                </a:solidFill>
              </a:defRPr>
            </a:lvl1pPr>
            <a:lvl2pPr>
              <a:buNone/>
              <a:defRPr>
                <a:solidFill>
                  <a:srgbClr val="013C5E"/>
                </a:solidFill>
              </a:defRPr>
            </a:lvl2pPr>
            <a:lvl3pPr>
              <a:buNone/>
              <a:defRPr>
                <a:solidFill>
                  <a:srgbClr val="013C5E"/>
                </a:solidFill>
              </a:defRPr>
            </a:lvl3pPr>
            <a:lvl4pPr>
              <a:buNone/>
              <a:defRPr>
                <a:solidFill>
                  <a:srgbClr val="013C5E"/>
                </a:solidFill>
              </a:defRPr>
            </a:lvl4pPr>
            <a:lvl5pPr>
              <a:buNone/>
              <a:defRPr>
                <a:solidFill>
                  <a:srgbClr val="013C5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515175B-0E0B-415C-BBF7-A4BC44664C9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18182" y="5717312"/>
            <a:ext cx="2955636" cy="58824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>
                <a:solidFill>
                  <a:srgbClr val="594F46"/>
                </a:solidFill>
              </a:defRPr>
            </a:lvl1pPr>
            <a:lvl2pPr>
              <a:buNone/>
              <a:defRPr>
                <a:solidFill>
                  <a:srgbClr val="013C5E"/>
                </a:solidFill>
              </a:defRPr>
            </a:lvl2pPr>
            <a:lvl3pPr>
              <a:buNone/>
              <a:defRPr>
                <a:solidFill>
                  <a:srgbClr val="013C5E"/>
                </a:solidFill>
              </a:defRPr>
            </a:lvl3pPr>
            <a:lvl4pPr>
              <a:buNone/>
              <a:defRPr>
                <a:solidFill>
                  <a:srgbClr val="013C5E"/>
                </a:solidFill>
              </a:defRPr>
            </a:lvl4pPr>
            <a:lvl5pPr>
              <a:buNone/>
              <a:defRPr>
                <a:solidFill>
                  <a:srgbClr val="013C5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A1C2262-A475-45E6-A98F-10B0D3D2F01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839198" y="5730587"/>
            <a:ext cx="2955636" cy="58824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>
                <a:solidFill>
                  <a:srgbClr val="594F46"/>
                </a:solidFill>
              </a:defRPr>
            </a:lvl1pPr>
            <a:lvl2pPr>
              <a:buNone/>
              <a:defRPr>
                <a:solidFill>
                  <a:srgbClr val="013C5E"/>
                </a:solidFill>
              </a:defRPr>
            </a:lvl2pPr>
            <a:lvl3pPr>
              <a:buNone/>
              <a:defRPr>
                <a:solidFill>
                  <a:srgbClr val="013C5E"/>
                </a:solidFill>
              </a:defRPr>
            </a:lvl3pPr>
            <a:lvl4pPr>
              <a:buNone/>
              <a:defRPr>
                <a:solidFill>
                  <a:srgbClr val="013C5E"/>
                </a:solidFill>
              </a:defRPr>
            </a:lvl4pPr>
            <a:lvl5pPr>
              <a:buNone/>
              <a:defRPr>
                <a:solidFill>
                  <a:srgbClr val="013C5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9A5210AB-CEFB-4C2F-B786-F139642F3D5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-1842" y="1791856"/>
            <a:ext cx="3749968" cy="3796142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B4A29297-ED12-4787-BE06-0AAD50AD6555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1016" y="1796480"/>
            <a:ext cx="3749968" cy="3796142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FB394B05-89E3-40F5-A600-AA77F6B44404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2032" y="1791855"/>
            <a:ext cx="3749968" cy="3796142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92ACBCF-C83C-45D3-BE03-187574219EC3}"/>
              </a:ext>
            </a:extLst>
          </p:cNvPr>
          <p:cNvSpPr/>
          <p:nvPr userDrawn="1"/>
        </p:nvSpPr>
        <p:spPr>
          <a:xfrm>
            <a:off x="195113" y="1308762"/>
            <a:ext cx="434109" cy="434109"/>
          </a:xfrm>
          <a:prstGeom prst="ellipse">
            <a:avLst/>
          </a:prstGeom>
          <a:solidFill>
            <a:srgbClr val="0070C0"/>
          </a:solidFill>
          <a:ln w="3810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85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EAA27EA-2DA5-4E05-AE93-23F0C64BB248}"/>
              </a:ext>
            </a:extLst>
          </p:cNvPr>
          <p:cNvSpPr/>
          <p:nvPr userDrawn="1"/>
        </p:nvSpPr>
        <p:spPr>
          <a:xfrm>
            <a:off x="0" y="0"/>
            <a:ext cx="12192003" cy="6857999"/>
          </a:xfrm>
          <a:prstGeom prst="rect">
            <a:avLst/>
          </a:prstGeom>
          <a:solidFill>
            <a:srgbClr val="93B0B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9C5C298-BA4E-43F5-8BB7-9A5689D4F5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1273" y="2982099"/>
            <a:ext cx="5532583" cy="866088"/>
          </a:xfrm>
          <a:prstGeom prst="roundRect">
            <a:avLst/>
          </a:prstGeom>
          <a:ln w="34925" cap="flat">
            <a:solidFill>
              <a:srgbClr val="155E93"/>
            </a:solidFill>
          </a:ln>
        </p:spPr>
        <p:txBody>
          <a:bodyPr anchor="ctr">
            <a:normAutofit/>
          </a:bodyPr>
          <a:lstStyle>
            <a:lvl1pPr algn="ctr">
              <a:defRPr sz="4800" b="1" spc="-150">
                <a:solidFill>
                  <a:srgbClr val="155E93"/>
                </a:solidFill>
                <a:latin typeface="+mn-lt"/>
              </a:defRPr>
            </a:lvl1pPr>
          </a:lstStyle>
          <a:p>
            <a:r>
              <a:rPr lang="en-US"/>
              <a:t>Section Divider Text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E499C3B-D098-4344-994F-2D9E7C154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272" y="3971480"/>
            <a:ext cx="5532583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19265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466C-5FC5-4612-9406-4765371A73EA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DF4B-6ED3-4C9C-838E-D7BEB43F49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28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032BA-6B72-451F-A787-00F5DC7136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AEDAF2-0C00-462B-890B-D625542466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6F1E4-29F8-4874-BDA3-EBF41ECA7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BDFB-9F55-45A2-A5F6-9EE515C1662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19DA6-4C23-481B-A176-2E80A1ADA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F4A9E-A7B5-488F-B794-62B76A67E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37F74-8F6D-4864-BE8E-3FF877C8C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99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BCBD91-C260-472C-9952-E27BD292B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AF87F-7371-45AF-9220-D681CE5E3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8750D-38A3-4B6C-AF40-DD374D297A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4A7A3-0D42-4482-B84B-0DDDBF36F48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76E14-CC56-4D33-A470-E5CFDC26D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FB166-EAB3-445D-A30D-4E1AF5435A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9B1C3-478A-4A55-B1E7-1E43AEFBC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2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3" r:id="rId2"/>
    <p:sldLayoutId id="2147483650" r:id="rId3"/>
    <p:sldLayoutId id="2147483662" r:id="rId4"/>
    <p:sldLayoutId id="2147483664" r:id="rId5"/>
    <p:sldLayoutId id="2147483666" r:id="rId6"/>
    <p:sldLayoutId id="2147483660" r:id="rId7"/>
    <p:sldLayoutId id="214748372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94F4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94F4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94F4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94F4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94F4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0B64F7-F6EC-4A03-A5A3-C42918C7A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CBC77-FDB3-4C7F-A9DA-4D13E5162C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33CF0-BB29-43AC-AD84-4D7858BC68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CBDFB-9F55-45A2-A5F6-9EE515C1662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BA28D-A3E0-4A89-9720-A570C6B915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20435-A420-4E29-BA36-0D02F629E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37F74-8F6D-4864-BE8E-3FF877C8C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83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B3_9BDC03D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B9_98E075C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adaluperfpg.org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FloodPlanning@twdb.texas.gov" TargetMode="External"/><Relationship Id="rId4" Type="http://schemas.openxmlformats.org/officeDocument/2006/relationships/hyperlink" Target="mailto:Comments@GuadalupeRFPG.org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B2_A0FABF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F6A624-C1DC-4553-B31A-86516542E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028" y="1462516"/>
            <a:ext cx="10764418" cy="4005596"/>
          </a:xfrm>
          <a:ln>
            <a:noFill/>
          </a:ln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410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Engaging the Public in Regional Flood Planning: Region 11 Lessons Learned</a:t>
            </a:r>
            <a:br>
              <a:rPr lang="en-US" sz="400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400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320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TWCA Fall Conference</a:t>
            </a:r>
            <a:br>
              <a:rPr lang="en-US" sz="320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320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November 3, 2023</a:t>
            </a:r>
            <a:endParaRPr lang="en-US" sz="4000" spc="-30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1673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5D0CF-1AEB-E84F-BF18-C68CC4848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>
                <a:solidFill>
                  <a:srgbClr val="002060"/>
                </a:solidFill>
                <a:latin typeface="+mn-lt"/>
              </a:rPr>
              <a:t>Was the Outreach Successful?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88DB588-CBB8-2F2D-F415-3C54EDA568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831038"/>
              </p:ext>
            </p:extLst>
          </p:nvPr>
        </p:nvGraphicFramePr>
        <p:xfrm>
          <a:off x="3556000" y="741370"/>
          <a:ext cx="836930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69300">
                  <a:extLst>
                    <a:ext uri="{9D8B030D-6E8A-4147-A177-3AD203B41FA5}">
                      <a16:colId xmlns:a16="http://schemas.microsoft.com/office/drawing/2014/main" val="2996412616"/>
                    </a:ext>
                  </a:extLst>
                </a:gridCol>
              </a:tblGrid>
              <a:tr h="437376">
                <a:tc>
                  <a:txBody>
                    <a:bodyPr/>
                    <a:lstStyle/>
                    <a:p>
                      <a:r>
                        <a:rPr lang="en-US" sz="2400"/>
                        <a:t>Public Engagement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02318654"/>
                  </a:ext>
                </a:extLst>
              </a:tr>
              <a:tr h="437376">
                <a:tc>
                  <a:txBody>
                    <a:bodyPr/>
                    <a:lstStyle/>
                    <a:p>
                      <a:r>
                        <a:rPr lang="en-US" sz="2400" b="1" dirty="0"/>
                        <a:t>30+</a:t>
                      </a:r>
                      <a:r>
                        <a:rPr lang="en-US" sz="2400" dirty="0"/>
                        <a:t> Public Meetings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354106380"/>
                  </a:ext>
                </a:extLst>
              </a:tr>
              <a:tr h="437376">
                <a:tc>
                  <a:txBody>
                    <a:bodyPr/>
                    <a:lstStyle/>
                    <a:p>
                      <a:r>
                        <a:rPr lang="en-US" sz="2400"/>
                        <a:t>       </a:t>
                      </a:r>
                      <a:r>
                        <a:rPr lang="en-US" sz="2400" b="1"/>
                        <a:t>2</a:t>
                      </a:r>
                      <a:r>
                        <a:rPr lang="en-US" sz="2400"/>
                        <a:t> Pre-Planning Meetings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30930304"/>
                  </a:ext>
                </a:extLst>
              </a:tr>
              <a:tr h="437376">
                <a:tc>
                  <a:txBody>
                    <a:bodyPr/>
                    <a:lstStyle/>
                    <a:p>
                      <a:r>
                        <a:rPr lang="en-US" sz="2400"/>
                        <a:t>       </a:t>
                      </a:r>
                      <a:r>
                        <a:rPr lang="en-US" sz="2400" b="1"/>
                        <a:t>2</a:t>
                      </a:r>
                      <a:r>
                        <a:rPr lang="en-US" sz="2400"/>
                        <a:t> Draft Plan Public Meetings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88458810"/>
                  </a:ext>
                </a:extLst>
              </a:tr>
              <a:tr h="437376">
                <a:tc>
                  <a:txBody>
                    <a:bodyPr/>
                    <a:lstStyle/>
                    <a:p>
                      <a:r>
                        <a:rPr lang="en-US" sz="2400"/>
                        <a:t>       </a:t>
                      </a:r>
                      <a:r>
                        <a:rPr lang="en-US" sz="2400" b="1"/>
                        <a:t>3</a:t>
                      </a:r>
                      <a:r>
                        <a:rPr lang="en-US" sz="2400"/>
                        <a:t> Final Plan Public Meetings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45629904"/>
                  </a:ext>
                </a:extLst>
              </a:tr>
              <a:tr h="437376">
                <a:tc>
                  <a:txBody>
                    <a:bodyPr/>
                    <a:lstStyle/>
                    <a:p>
                      <a:r>
                        <a:rPr lang="en-US" sz="2400" b="1" dirty="0"/>
                        <a:t>38</a:t>
                      </a:r>
                      <a:r>
                        <a:rPr lang="en-US" sz="2400" dirty="0"/>
                        <a:t> Completed Surveys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56539365"/>
                  </a:ext>
                </a:extLst>
              </a:tr>
              <a:tr h="43737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1"/>
                        <a:t>Targeted </a:t>
                      </a:r>
                      <a:r>
                        <a:rPr lang="en-US" sz="2400" b="0"/>
                        <a:t>Media Advisories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40420081"/>
                  </a:ext>
                </a:extLst>
              </a:tr>
              <a:tr h="437376">
                <a:tc>
                  <a:txBody>
                    <a:bodyPr/>
                    <a:lstStyle/>
                    <a:p>
                      <a:r>
                        <a:rPr lang="en-US" sz="2400" b="1" dirty="0"/>
                        <a:t>600+</a:t>
                      </a:r>
                      <a:r>
                        <a:rPr lang="en-US" sz="2400" dirty="0"/>
                        <a:t> Individuals on Contact List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220496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6088E80-6FA2-E829-F207-A2FA3B02FF34}"/>
              </a:ext>
            </a:extLst>
          </p:cNvPr>
          <p:cNvSpPr txBox="1"/>
          <p:nvPr/>
        </p:nvSpPr>
        <p:spPr>
          <a:xfrm>
            <a:off x="3661173" y="4665939"/>
            <a:ext cx="666511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/>
              <a:t>Able to reach small communities (online or in-person)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Additional Meetings in Wimberly, V</a:t>
            </a:r>
            <a:r>
              <a:rPr lang="en-US"/>
              <a:t>ictoria, </a:t>
            </a:r>
            <a:r>
              <a:rPr lang="en-US" sz="1800"/>
              <a:t>Kerrville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Planning Group Outreach/Activities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New Braunfels Chamber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Texas State Student Activities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/>
              <a:t>Social Media and</a:t>
            </a:r>
            <a:r>
              <a:rPr lang="en-US"/>
              <a:t> Outreach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1488738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5D0CF-1AEB-E84F-BF18-C68CC4848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>
                <a:solidFill>
                  <a:srgbClr val="002060"/>
                </a:solidFill>
                <a:latin typeface="+mn-lt"/>
              </a:rPr>
              <a:t>How was Region 11 Outreach Similar or  Different?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80F41-8EDE-AE6B-5A94-2B079F36F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21640" y="8244433"/>
            <a:ext cx="8471706" cy="5497166"/>
          </a:xfrm>
        </p:spPr>
        <p:txBody>
          <a:bodyPr/>
          <a:lstStyle/>
          <a:p>
            <a:r>
              <a:rPr lang="en-US"/>
              <a:t>Virtual meeting</a:t>
            </a:r>
          </a:p>
          <a:p>
            <a:r>
              <a:rPr lang="en-US"/>
              <a:t>Menti Meter</a:t>
            </a:r>
          </a:p>
          <a:p>
            <a:r>
              <a:rPr lang="en-US"/>
              <a:t>Dashboard</a:t>
            </a:r>
          </a:p>
          <a:p>
            <a:endParaRPr lang="en-US"/>
          </a:p>
          <a:p>
            <a:r>
              <a:rPr lang="en-US"/>
              <a:t>Lessons Learned:</a:t>
            </a:r>
          </a:p>
          <a:p>
            <a:pPr lvl="1"/>
            <a:r>
              <a:rPr lang="en-US"/>
              <a:t>?</a:t>
            </a:r>
          </a:p>
          <a:p>
            <a:pPr lvl="1"/>
            <a:r>
              <a:rPr lang="en-US"/>
              <a:t>?</a:t>
            </a:r>
          </a:p>
          <a:p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33B409D9-4E7D-E8A3-4EC7-39E14BF419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00" r="2" b="2"/>
          <a:stretch/>
        </p:blipFill>
        <p:spPr>
          <a:xfrm>
            <a:off x="5114883" y="2348802"/>
            <a:ext cx="6741471" cy="3594884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3429F007-88A2-B87E-3E75-6C0304EC6F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473" b="3"/>
          <a:stretch/>
        </p:blipFill>
        <p:spPr>
          <a:xfrm>
            <a:off x="3190777" y="0"/>
            <a:ext cx="5115023" cy="2965740"/>
          </a:xfrm>
          <a:custGeom>
            <a:avLst/>
            <a:gdLst/>
            <a:ahLst/>
            <a:cxnLst/>
            <a:rect l="l" t="t" r="r" b="b"/>
            <a:pathLst>
              <a:path w="4113440" h="3920044">
                <a:moveTo>
                  <a:pt x="0" y="0"/>
                </a:moveTo>
                <a:lnTo>
                  <a:pt x="4113440" y="0"/>
                </a:lnTo>
                <a:lnTo>
                  <a:pt x="4113440" y="3103224"/>
                </a:lnTo>
                <a:lnTo>
                  <a:pt x="2157388" y="3103224"/>
                </a:lnTo>
                <a:lnTo>
                  <a:pt x="215738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56ADFA3-5A85-CB53-4ECD-B77080BD91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89" r="262" b="50611"/>
          <a:stretch/>
        </p:blipFill>
        <p:spPr>
          <a:xfrm>
            <a:off x="8485619" y="4793170"/>
            <a:ext cx="3526196" cy="185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71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5D0CF-1AEB-E84F-BF18-C68CC4848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>
                <a:solidFill>
                  <a:srgbClr val="002060"/>
                </a:solidFill>
                <a:latin typeface="+mn-lt"/>
              </a:rPr>
              <a:t>How was Region 11 Outreach Similar or  Different?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80F41-8EDE-AE6B-5A94-2B079F36F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21640" y="8244433"/>
            <a:ext cx="8471706" cy="5497166"/>
          </a:xfrm>
        </p:spPr>
        <p:txBody>
          <a:bodyPr/>
          <a:lstStyle/>
          <a:p>
            <a:r>
              <a:rPr lang="en-US"/>
              <a:t>Virtual meeting</a:t>
            </a:r>
          </a:p>
          <a:p>
            <a:r>
              <a:rPr lang="en-US"/>
              <a:t>Menti Meter</a:t>
            </a:r>
          </a:p>
          <a:p>
            <a:r>
              <a:rPr lang="en-US"/>
              <a:t>Dashboard</a:t>
            </a:r>
          </a:p>
          <a:p>
            <a:endParaRPr lang="en-US"/>
          </a:p>
          <a:p>
            <a:r>
              <a:rPr lang="en-US"/>
              <a:t>Lessons Learned:</a:t>
            </a:r>
          </a:p>
          <a:p>
            <a:pPr lvl="1"/>
            <a:r>
              <a:rPr lang="en-US"/>
              <a:t>?</a:t>
            </a:r>
          </a:p>
          <a:p>
            <a:pPr lvl="1"/>
            <a:r>
              <a:rPr lang="en-US"/>
              <a:t>?</a:t>
            </a:r>
          </a:p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0AC0BB-E41A-34D2-2186-578CCC817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798" y="62630"/>
            <a:ext cx="5647585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D2BA4C-BEE9-F925-D533-8844FD54C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536" y="2010055"/>
            <a:ext cx="5720651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76F15C-2B11-D21B-EAB4-F8CC14999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3744" y="4038077"/>
            <a:ext cx="5732702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07005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5D0CF-1AEB-E84F-BF18-C68CC4848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>
                <a:solidFill>
                  <a:srgbClr val="002060"/>
                </a:solidFill>
                <a:latin typeface="+mn-lt"/>
              </a:rPr>
              <a:t>Did the Public Involvement Plan Work?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D12FA2E-77CA-D079-473D-280669F967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982436"/>
              </p:ext>
            </p:extLst>
          </p:nvPr>
        </p:nvGraphicFramePr>
        <p:xfrm>
          <a:off x="3547854" y="648589"/>
          <a:ext cx="8369300" cy="2919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69300">
                  <a:extLst>
                    <a:ext uri="{9D8B030D-6E8A-4147-A177-3AD203B41FA5}">
                      <a16:colId xmlns:a16="http://schemas.microsoft.com/office/drawing/2014/main" val="2996412616"/>
                    </a:ext>
                  </a:extLst>
                </a:gridCol>
              </a:tblGrid>
              <a:tr h="437376">
                <a:tc>
                  <a:txBody>
                    <a:bodyPr/>
                    <a:lstStyle/>
                    <a:p>
                      <a:r>
                        <a:rPr lang="en-US" sz="2400"/>
                        <a:t>Public Engagement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02318654"/>
                  </a:ext>
                </a:extLst>
              </a:tr>
              <a:tr h="515930">
                <a:tc>
                  <a:txBody>
                    <a:bodyPr/>
                    <a:lstStyle/>
                    <a:p>
                      <a:r>
                        <a:rPr lang="en-US" sz="2400" b="1"/>
                        <a:t>80+</a:t>
                      </a:r>
                      <a:r>
                        <a:rPr lang="en-US" sz="2400"/>
                        <a:t> Attendees at Pre-Planning and Draft Plan Public Meetings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02177711"/>
                  </a:ext>
                </a:extLst>
              </a:tr>
              <a:tr h="515930">
                <a:tc>
                  <a:txBody>
                    <a:bodyPr/>
                    <a:lstStyle/>
                    <a:p>
                      <a:r>
                        <a:rPr lang="en-US" sz="2400" b="1"/>
                        <a:t>125+</a:t>
                      </a:r>
                      <a:r>
                        <a:rPr lang="en-US" sz="2400"/>
                        <a:t> Attendees (Virtual Public Meeting)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8967411"/>
                  </a:ext>
                </a:extLst>
              </a:tr>
              <a:tr h="515930">
                <a:tc>
                  <a:txBody>
                    <a:bodyPr/>
                    <a:lstStyle/>
                    <a:p>
                      <a:r>
                        <a:rPr lang="en-US" sz="2400" b="1"/>
                        <a:t>35 - 45+ </a:t>
                      </a:r>
                      <a:r>
                        <a:rPr lang="en-US" sz="2400"/>
                        <a:t>Attendees at Monthly Regional Flood Planning Meetings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335035"/>
                  </a:ext>
                </a:extLst>
              </a:tr>
              <a:tr h="4373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60+</a:t>
                      </a:r>
                      <a:r>
                        <a:rPr lang="en-US" sz="2400" dirty="0"/>
                        <a:t> Webmap Entries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2745396"/>
                  </a:ext>
                </a:extLst>
              </a:tr>
              <a:tr h="4373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100+</a:t>
                      </a:r>
                      <a:r>
                        <a:rPr lang="en-US" sz="2400" dirty="0"/>
                        <a:t> Suggestions/Recommendations from General Public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467757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0787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5D0CF-1AEB-E84F-BF18-C68CC4848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002060"/>
                </a:solidFill>
                <a:latin typeface="+mn-lt"/>
              </a:rPr>
              <a:t>Lessons Learned and Second Cycle Changes?</a:t>
            </a:r>
          </a:p>
        </p:txBody>
      </p:sp>
      <p:pic>
        <p:nvPicPr>
          <p:cNvPr id="1026" name="Picture 2" descr="Lessons learned — Stock Photo, Image">
            <a:extLst>
              <a:ext uri="{FF2B5EF4-FFF2-40B4-BE49-F238E27FC236}">
                <a16:creationId xmlns:a16="http://schemas.microsoft.com/office/drawing/2014/main" id="{C0474FCC-C9F5-00BD-82A9-85965A2D8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791" y="741370"/>
            <a:ext cx="8676773" cy="597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84704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5D0CF-1AEB-E84F-BF18-C68CC4848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>
                <a:solidFill>
                  <a:srgbClr val="002060"/>
                </a:solidFill>
                <a:latin typeface="+mn-lt"/>
              </a:rPr>
              <a:t>For more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80F41-8EDE-AE6B-5A94-2B079F36F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/>
              <a:t>Visit the Region 11 Website: </a:t>
            </a:r>
          </a:p>
          <a:p>
            <a:pPr marL="0" indent="0" algn="ctr">
              <a:buNone/>
            </a:pPr>
            <a:r>
              <a:rPr lang="en-US" b="1">
                <a:hlinkClick r:id="rId3"/>
              </a:rPr>
              <a:t>www.GuadalupeRFPG.org</a:t>
            </a:r>
            <a:endParaRPr lang="en-US" b="1"/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/>
              <a:t>Email Region 11: </a:t>
            </a:r>
          </a:p>
          <a:p>
            <a:pPr marL="0" indent="0" algn="ctr">
              <a:buNone/>
            </a:pPr>
            <a:r>
              <a:rPr lang="en-US" b="1">
                <a:hlinkClick r:id="rId4"/>
              </a:rPr>
              <a:t>Comments@GuadalupeRFPG.org</a:t>
            </a:r>
            <a:endParaRPr lang="en-US" b="1"/>
          </a:p>
          <a:p>
            <a:pPr algn="ctr"/>
            <a:endParaRPr lang="en-US"/>
          </a:p>
          <a:p>
            <a:pPr marL="0" indent="0" algn="ctr">
              <a:buNone/>
            </a:pPr>
            <a:r>
              <a:rPr lang="en-US"/>
              <a:t>Signup for TWDB Newsletters:</a:t>
            </a:r>
          </a:p>
          <a:p>
            <a:pPr marL="0" indent="0" algn="ctr">
              <a:buNone/>
            </a:pPr>
            <a:r>
              <a:rPr lang="en-US" b="1">
                <a:solidFill>
                  <a:srgbClr val="C00000"/>
                </a:solidFill>
                <a:hlinkClick r:id="rId5"/>
              </a:rPr>
              <a:t>FloodPlanning@twdb.texas.gov</a:t>
            </a:r>
            <a:endParaRPr lang="en-US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0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 descr="Closed book outline">
            <a:extLst>
              <a:ext uri="{FF2B5EF4-FFF2-40B4-BE49-F238E27FC236}">
                <a16:creationId xmlns:a16="http://schemas.microsoft.com/office/drawing/2014/main" id="{26745A9B-10B0-E512-8737-5CA24F8D5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408082" y="1212833"/>
            <a:ext cx="4653464" cy="46534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E67571-1A9B-6987-CBA0-E24742879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>
                <a:solidFill>
                  <a:srgbClr val="002060"/>
                </a:solidFill>
                <a:latin typeface="+mn-lt"/>
              </a:rPr>
              <a:t>Next Steps for TWDB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1980F58-CB1A-FD4A-33A0-DF0F09092CFE}"/>
              </a:ext>
            </a:extLst>
          </p:cNvPr>
          <p:cNvSpPr/>
          <p:nvPr/>
        </p:nvSpPr>
        <p:spPr>
          <a:xfrm>
            <a:off x="3426777" y="775066"/>
            <a:ext cx="706981" cy="680188"/>
          </a:xfrm>
          <a:prstGeom prst="ellipse">
            <a:avLst/>
          </a:prstGeom>
          <a:blipFill rotWithShape="0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flat" dir="t"/>
          </a:scene3d>
          <a:sp3d z="190500" extrusionH="12700" prstMaterial="plastic">
            <a:bevelT w="50800" h="50800"/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5DB4F44-EEAA-847E-A3E7-9DE900B14B58}"/>
              </a:ext>
            </a:extLst>
          </p:cNvPr>
          <p:cNvSpPr/>
          <p:nvPr/>
        </p:nvSpPr>
        <p:spPr>
          <a:xfrm>
            <a:off x="4199112" y="775064"/>
            <a:ext cx="706981" cy="680188"/>
          </a:xfrm>
          <a:prstGeom prst="ellipse">
            <a:avLst/>
          </a:prstGeom>
          <a:blipFill rotWithShape="0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flat" dir="t"/>
          </a:scene3d>
          <a:sp3d z="190500" extrusionH="12700" prstMaterial="plastic">
            <a:bevelT w="50800" h="50800"/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686F205-05A8-F4A5-BC10-5333BB2717A9}"/>
              </a:ext>
            </a:extLst>
          </p:cNvPr>
          <p:cNvSpPr/>
          <p:nvPr/>
        </p:nvSpPr>
        <p:spPr>
          <a:xfrm>
            <a:off x="4971447" y="775064"/>
            <a:ext cx="706981" cy="680188"/>
          </a:xfrm>
          <a:prstGeom prst="ellipse">
            <a:avLst/>
          </a:prstGeom>
          <a:blipFill rotWithShape="0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flat" dir="t"/>
          </a:scene3d>
          <a:sp3d z="190500" extrusionH="12700" prstMaterial="plastic">
            <a:bevelT w="50800" h="50800"/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063B65-B7BF-0E09-CDDC-B968866A93FB}"/>
              </a:ext>
            </a:extLst>
          </p:cNvPr>
          <p:cNvSpPr txBox="1"/>
          <p:nvPr/>
        </p:nvSpPr>
        <p:spPr>
          <a:xfrm>
            <a:off x="3367718" y="1533895"/>
            <a:ext cx="2550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July 2023</a:t>
            </a:r>
          </a:p>
          <a:p>
            <a:pPr algn="ctr"/>
            <a:r>
              <a:rPr lang="en-US" b="1"/>
              <a:t>Amended Regional Plans</a:t>
            </a:r>
            <a:endParaRPr lang="en-US"/>
          </a:p>
        </p:txBody>
      </p:sp>
      <p:pic>
        <p:nvPicPr>
          <p:cNvPr id="22" name="Graphic 21" descr="Money with solid fill">
            <a:extLst>
              <a:ext uri="{FF2B5EF4-FFF2-40B4-BE49-F238E27FC236}">
                <a16:creationId xmlns:a16="http://schemas.microsoft.com/office/drawing/2014/main" id="{8DA04089-842E-90FC-D8D5-9097910CC1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9807306" y="4644224"/>
            <a:ext cx="2308644" cy="230864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0AD045-FB08-2014-FF20-7C7E120FE4C0}"/>
              </a:ext>
            </a:extLst>
          </p:cNvPr>
          <p:cNvSpPr txBox="1"/>
          <p:nvPr/>
        </p:nvSpPr>
        <p:spPr>
          <a:xfrm>
            <a:off x="10034448" y="4142392"/>
            <a:ext cx="1913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Future State Financial Assistance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686E10-66CC-8459-C891-EC64673C171B}"/>
              </a:ext>
            </a:extLst>
          </p:cNvPr>
          <p:cNvSpPr txBox="1"/>
          <p:nvPr/>
        </p:nvSpPr>
        <p:spPr>
          <a:xfrm>
            <a:off x="6874566" y="1782389"/>
            <a:ext cx="2143484" cy="29732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endParaRPr lang="en-US" sz="2000"/>
          </a:p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2000"/>
              <a:t>September 2024</a:t>
            </a:r>
          </a:p>
          <a:p>
            <a:pPr algn="ctr"/>
            <a:r>
              <a:rPr lang="en-US" sz="2800" b="1"/>
              <a:t>State Flood Plan</a:t>
            </a:r>
          </a:p>
          <a:p>
            <a:pPr>
              <a:lnSpc>
                <a:spcPct val="150000"/>
              </a:lnSpc>
            </a:pPr>
            <a:endParaRPr lang="en-US"/>
          </a:p>
          <a:p>
            <a:pPr>
              <a:lnSpc>
                <a:spcPct val="150000"/>
              </a:lnSpc>
            </a:pPr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B0D9B85-85E8-9022-A02E-30F90A4DDF7D}"/>
              </a:ext>
            </a:extLst>
          </p:cNvPr>
          <p:cNvSpPr/>
          <p:nvPr/>
        </p:nvSpPr>
        <p:spPr>
          <a:xfrm>
            <a:off x="4011661" y="2180226"/>
            <a:ext cx="1483829" cy="680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6ACFC6D-4945-E72C-448E-B3E114E24AC6}"/>
              </a:ext>
            </a:extLst>
          </p:cNvPr>
          <p:cNvSpPr/>
          <p:nvPr/>
        </p:nvSpPr>
        <p:spPr>
          <a:xfrm>
            <a:off x="8105159" y="5645167"/>
            <a:ext cx="1483829" cy="680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29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2A71F7-0D0B-AB94-EB31-F15088F29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06" y="741370"/>
            <a:ext cx="3015653" cy="6142478"/>
          </a:xfrm>
        </p:spPr>
        <p:txBody>
          <a:bodyPr/>
          <a:lstStyle/>
          <a:p>
            <a:r>
              <a:rPr lang="en-US" sz="4000" b="1">
                <a:solidFill>
                  <a:srgbClr val="002060"/>
                </a:solidFill>
                <a:latin typeface="+mn-lt"/>
              </a:rPr>
              <a:t>Panelists	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212AC23-9D0E-6E5A-2DD0-64FB76ECC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/>
              <a:t>Reem Zoun</a:t>
            </a:r>
            <a:r>
              <a:rPr lang="en-US"/>
              <a:t>: Texas Water Development Board</a:t>
            </a:r>
          </a:p>
          <a:p>
            <a:pPr marL="0" indent="0">
              <a:buNone/>
            </a:pPr>
            <a:r>
              <a:rPr lang="en-US" b="1"/>
              <a:t>Doug Miller</a:t>
            </a:r>
            <a:r>
              <a:rPr lang="en-US"/>
              <a:t>: Chairman, Region 11 </a:t>
            </a:r>
          </a:p>
          <a:p>
            <a:pPr marL="0" indent="0">
              <a:buNone/>
            </a:pPr>
            <a:r>
              <a:rPr lang="en-US" b="1"/>
              <a:t>Lauren Willis</a:t>
            </a:r>
            <a:r>
              <a:rPr lang="en-US"/>
              <a:t>: GBRA, Administrator, Region 11 Sponsor</a:t>
            </a:r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 b="1"/>
              <a:t>Velma Danielson</a:t>
            </a:r>
            <a:r>
              <a:rPr lang="en-US"/>
              <a:t>: </a:t>
            </a:r>
            <a:r>
              <a:rPr lang="en-US" err="1"/>
              <a:t>ICF</a:t>
            </a:r>
            <a:r>
              <a:rPr lang="en-US"/>
              <a:t>, Public Engagement Lead</a:t>
            </a:r>
          </a:p>
          <a:p>
            <a:pPr marL="0" indent="0">
              <a:buNone/>
            </a:pPr>
            <a:r>
              <a:rPr lang="en-US" b="1"/>
              <a:t>Jay Scanlon</a:t>
            </a:r>
            <a:r>
              <a:rPr lang="en-US"/>
              <a:t>: FNI, Region 11 Consultant Team Lead</a:t>
            </a:r>
          </a:p>
        </p:txBody>
      </p:sp>
    </p:spTree>
    <p:extLst>
      <p:ext uri="{BB962C8B-B14F-4D97-AF65-F5344CB8AC3E}">
        <p14:creationId xmlns:p14="http://schemas.microsoft.com/office/powerpoint/2010/main" val="44927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2A71F7-0D0B-AB94-EB31-F15088F29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err="1">
                <a:solidFill>
                  <a:srgbClr val="002060"/>
                </a:solidFill>
                <a:latin typeface="+mn-lt"/>
              </a:rPr>
              <a:t>TWBD</a:t>
            </a:r>
            <a:r>
              <a:rPr lang="en-US" sz="4000" b="1">
                <a:solidFill>
                  <a:srgbClr val="002060"/>
                </a:solidFill>
                <a:latin typeface="+mn-lt"/>
              </a:rPr>
              <a:t> State Flood Planning</a:t>
            </a:r>
            <a:endParaRPr lang="en-US" sz="4000" b="1">
              <a:solidFill>
                <a:srgbClr val="002060"/>
              </a:solidFill>
              <a:latin typeface="+mn-lt"/>
              <a:cs typeface="Calibri Light"/>
            </a:endParaRPr>
          </a:p>
        </p:txBody>
      </p:sp>
      <p:pic>
        <p:nvPicPr>
          <p:cNvPr id="3" name="Content Placeholder 2" descr="A map of texas with different colored states&#10;&#10;Description automatically generated">
            <a:extLst>
              <a:ext uri="{FF2B5EF4-FFF2-40B4-BE49-F238E27FC236}">
                <a16:creationId xmlns:a16="http://schemas.microsoft.com/office/drawing/2014/main" id="{E49D29D3-8F33-6B04-5757-51BAC122ED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808" y="770007"/>
            <a:ext cx="9532383" cy="6168013"/>
          </a:xfrm>
        </p:spPr>
      </p:pic>
    </p:spTree>
    <p:extLst>
      <p:ext uri="{BB962C8B-B14F-4D97-AF65-F5344CB8AC3E}">
        <p14:creationId xmlns:p14="http://schemas.microsoft.com/office/powerpoint/2010/main" val="3952929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2395BD4-2839-4C61-9A4B-C67FDDF3F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5652" y="2546020"/>
            <a:ext cx="5410392" cy="445156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/>
              <a:t>Identify specific flood risk </a:t>
            </a:r>
            <a:endParaRPr lang="en-US">
              <a:ea typeface="Calibri"/>
              <a:cs typeface="Calibri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/>
          </a:p>
          <a:p>
            <a:pPr>
              <a:buFont typeface="Wingdings" panose="05000000000000000000" pitchFamily="2" charset="2"/>
              <a:buChar char="§"/>
            </a:pPr>
            <a:r>
              <a:rPr lang="en-US"/>
              <a:t>Set flood protection goals</a:t>
            </a:r>
            <a:endParaRPr lang="en-US">
              <a:ea typeface="Calibri"/>
              <a:cs typeface="Calibri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/>
          </a:p>
          <a:p>
            <a:pPr>
              <a:buFont typeface="Wingdings" panose="05000000000000000000" pitchFamily="2" charset="2"/>
              <a:buChar char="§"/>
            </a:pPr>
            <a:r>
              <a:rPr lang="en-US"/>
              <a:t>Identify and recommend flood mitigation studies and projects</a:t>
            </a:r>
            <a:endParaRPr lang="en-US">
              <a:ea typeface="Calibri"/>
              <a:cs typeface="Calibri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>
              <a:ea typeface="Calibri"/>
              <a:cs typeface="Calibri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>
                <a:ea typeface="Calibri"/>
                <a:cs typeface="Calibri"/>
              </a:rPr>
              <a:t>Public Participation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3200">
              <a:ea typeface="Calibri" panose="020F0502020204030204"/>
              <a:cs typeface="Calibri" panose="020F0502020204030204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/>
          </a:p>
          <a:p>
            <a:pPr>
              <a:buFont typeface="Wingdings" panose="05000000000000000000" pitchFamily="2" charset="2"/>
              <a:buChar char="§"/>
            </a:pPr>
            <a:endParaRPr lang="en-US"/>
          </a:p>
          <a:p>
            <a:pPr>
              <a:buFont typeface="Wingdings" panose="05000000000000000000" pitchFamily="2" charset="2"/>
              <a:buChar char="§"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endParaRPr lang="en-US"/>
          </a:p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844D31-D6BD-40FD-B4B5-F0A60114A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42" y="389678"/>
            <a:ext cx="2744891" cy="6142478"/>
          </a:xfrm>
        </p:spPr>
        <p:txBody>
          <a:bodyPr/>
          <a:lstStyle/>
          <a:p>
            <a:r>
              <a:rPr lang="en-US" sz="4000" b="1">
                <a:solidFill>
                  <a:srgbClr val="002060"/>
                </a:solidFill>
                <a:latin typeface="+mn-lt"/>
              </a:rPr>
              <a:t>Key Regional Flood Planning Tasks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913CC-A6B8-447B-B9BB-4905F157F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318A-713C-E34F-BE3B-BC9114480D09}" type="slidenum">
              <a:rPr lang="en-US" smtClean="0"/>
              <a:t>4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E39F998-C029-4323-AFAD-0D70A4A3154E}"/>
              </a:ext>
            </a:extLst>
          </p:cNvPr>
          <p:cNvGrpSpPr/>
          <p:nvPr/>
        </p:nvGrpSpPr>
        <p:grpSpPr>
          <a:xfrm>
            <a:off x="6526957" y="121522"/>
            <a:ext cx="5592767" cy="4446983"/>
            <a:chOff x="5241701" y="1229256"/>
            <a:chExt cx="6516710" cy="4685968"/>
          </a:xfrm>
          <a:solidFill>
            <a:schemeClr val="accent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A2FEB31-502B-46FC-A6B1-1903EF18CCC7}"/>
                </a:ext>
              </a:extLst>
            </p:cNvPr>
            <p:cNvSpPr/>
            <p:nvPr/>
          </p:nvSpPr>
          <p:spPr>
            <a:xfrm>
              <a:off x="5241701" y="1229256"/>
              <a:ext cx="2910625" cy="1594242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Flood Hazard Analysis </a:t>
              </a:r>
              <a:r>
                <a:rPr lang="en-US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Determine location, magnitude, and frequency of flooding</a:t>
              </a:r>
              <a:endParaRPr lang="en-US" sz="16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846181F-835A-4B34-ACE6-C538F58D1344}"/>
                </a:ext>
              </a:extLst>
            </p:cNvPr>
            <p:cNvSpPr/>
            <p:nvPr/>
          </p:nvSpPr>
          <p:spPr>
            <a:xfrm>
              <a:off x="8847786" y="1238007"/>
              <a:ext cx="2910625" cy="1594242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Flood Exposure Analysis  </a:t>
              </a: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Identify who and what might be harmed</a:t>
              </a:r>
              <a:endParaRPr lang="en-US" sz="16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08AB0AC-7683-4A3F-A8E6-E3F4055486FB}"/>
                </a:ext>
              </a:extLst>
            </p:cNvPr>
            <p:cNvSpPr/>
            <p:nvPr/>
          </p:nvSpPr>
          <p:spPr>
            <a:xfrm>
              <a:off x="7091816" y="4320982"/>
              <a:ext cx="2910625" cy="1594242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Vulnerability Analysis </a:t>
              </a:r>
              <a:r>
                <a:rPr lang="en-US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Susceptibility, critical facilities, resilience</a:t>
              </a:r>
              <a:endParaRPr lang="en-US" sz="16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4C1183C-4CCB-4BF5-BE8F-4478CDDAEF3D}"/>
                </a:ext>
              </a:extLst>
            </p:cNvPr>
            <p:cNvSpPr/>
            <p:nvPr/>
          </p:nvSpPr>
          <p:spPr>
            <a:xfrm>
              <a:off x="7495207" y="3110307"/>
              <a:ext cx="2103845" cy="91544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bg1"/>
                  </a:solidFill>
                </a:rPr>
                <a:t>Flood Risk</a:t>
              </a:r>
            </a:p>
          </p:txBody>
        </p:sp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15CC4211-4375-4B18-B662-7EB5280F7C7A}"/>
                </a:ext>
              </a:extLst>
            </p:cNvPr>
            <p:cNvCxnSpPr>
              <a:cxnSpLocks/>
              <a:stCxn id="6" idx="2"/>
              <a:endCxn id="12" idx="1"/>
            </p:cNvCxnSpPr>
            <p:nvPr/>
          </p:nvCxnSpPr>
          <p:spPr>
            <a:xfrm rot="16200000" flipH="1">
              <a:off x="6723844" y="2796667"/>
              <a:ext cx="744532" cy="798193"/>
            </a:xfrm>
            <a:prstGeom prst="bentConnector2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Connector: Elbow 15">
              <a:extLst>
                <a:ext uri="{FF2B5EF4-FFF2-40B4-BE49-F238E27FC236}">
                  <a16:creationId xmlns:a16="http://schemas.microsoft.com/office/drawing/2014/main" id="{B7674CE1-5158-4D51-9C6C-5D75091D04B0}"/>
                </a:ext>
              </a:extLst>
            </p:cNvPr>
            <p:cNvCxnSpPr>
              <a:endCxn id="12" idx="3"/>
            </p:cNvCxnSpPr>
            <p:nvPr/>
          </p:nvCxnSpPr>
          <p:spPr>
            <a:xfrm rot="10800000" flipV="1">
              <a:off x="9599054" y="2853774"/>
              <a:ext cx="819955" cy="714255"/>
            </a:xfrm>
            <a:prstGeom prst="bentConnector3">
              <a:avLst>
                <a:gd name="adj1" fmla="val 50000"/>
              </a:avLst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54CF23B-C57C-4FD5-91CC-312AC8F68A41}"/>
                </a:ext>
              </a:extLst>
            </p:cNvPr>
            <p:cNvCxnSpPr>
              <a:cxnSpLocks/>
              <a:stCxn id="11" idx="0"/>
              <a:endCxn id="12" idx="2"/>
            </p:cNvCxnSpPr>
            <p:nvPr/>
          </p:nvCxnSpPr>
          <p:spPr>
            <a:xfrm flipV="1">
              <a:off x="8547130" y="4025752"/>
              <a:ext cx="1" cy="295230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4623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2A71F7-0D0B-AB94-EB31-F15088F29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06" y="741370"/>
            <a:ext cx="3015653" cy="6142478"/>
          </a:xfrm>
        </p:spPr>
        <p:txBody>
          <a:bodyPr/>
          <a:lstStyle/>
          <a:p>
            <a:r>
              <a:rPr lang="en-US" sz="4000" b="1">
                <a:solidFill>
                  <a:srgbClr val="002060"/>
                </a:solidFill>
                <a:latin typeface="+mn-lt"/>
              </a:rPr>
              <a:t>Public Participation Perspective</a:t>
            </a:r>
            <a:endParaRPr lang="en-US" sz="4000" b="1">
              <a:solidFill>
                <a:srgbClr val="002060"/>
              </a:solidFill>
              <a:latin typeface="+mn-l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1E9D8-F1A7-4A47-9207-FFFF7AB9E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6AD594-7BA8-282F-65EF-B6E5246F0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3870" y="660948"/>
            <a:ext cx="8569662" cy="478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36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2A71F7-0D0B-AB94-EB31-F15088F29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06" y="741370"/>
            <a:ext cx="3015653" cy="6142478"/>
          </a:xfrm>
        </p:spPr>
        <p:txBody>
          <a:bodyPr/>
          <a:lstStyle/>
          <a:p>
            <a:r>
              <a:rPr lang="en-US" sz="4000" b="1">
                <a:solidFill>
                  <a:srgbClr val="002060"/>
                </a:solidFill>
                <a:latin typeface="+mn-lt"/>
              </a:rPr>
              <a:t>State Flood Plan Updates</a:t>
            </a:r>
            <a:endParaRPr lang="en-US" sz="4000" b="1">
              <a:solidFill>
                <a:srgbClr val="002060"/>
              </a:solidFill>
              <a:latin typeface="+mn-l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1E9D8-F1A7-4A47-9207-FFFF7AB9E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/>
              <a:t>2024 State Flood Plan</a:t>
            </a:r>
          </a:p>
          <a:p>
            <a:pPr lvl="1"/>
            <a:r>
              <a:rPr lang="en-US"/>
              <a:t>Consolidating 2023 Regional Flood Plans</a:t>
            </a:r>
            <a:endParaRPr lang="en-US">
              <a:ea typeface="Calibri"/>
              <a:cs typeface="Calibri"/>
            </a:endParaRPr>
          </a:p>
          <a:p>
            <a:pPr lvl="1"/>
            <a:r>
              <a:rPr lang="en-US"/>
              <a:t>Due September 1, 2024</a:t>
            </a:r>
            <a:endParaRPr lang="en-US">
              <a:ea typeface="Calibri"/>
              <a:cs typeface="Calibri"/>
            </a:endParaRPr>
          </a:p>
          <a:p>
            <a:pPr lvl="1"/>
            <a:endParaRPr lang="en-US"/>
          </a:p>
          <a:p>
            <a:r>
              <a:rPr lang="en-US" b="1"/>
              <a:t>2029 State Flood Plan (2028 Regional Plans)</a:t>
            </a:r>
            <a:endParaRPr lang="en-US" b="1">
              <a:ea typeface="Calibri"/>
              <a:cs typeface="Calibri"/>
            </a:endParaRPr>
          </a:p>
          <a:p>
            <a:pPr lvl="1"/>
            <a:r>
              <a:rPr lang="en-US"/>
              <a:t>October 5, 2023 </a:t>
            </a:r>
          </a:p>
          <a:p>
            <a:pPr lvl="1"/>
            <a:r>
              <a:rPr lang="en-US"/>
              <a:t>Amended the Regional and State Flood Planning Rules</a:t>
            </a:r>
            <a:endParaRPr lang="en-US">
              <a:ea typeface="Calibri"/>
              <a:cs typeface="Calibri"/>
            </a:endParaRPr>
          </a:p>
          <a:p>
            <a:pPr lvl="2"/>
            <a:endParaRPr lang="en-US"/>
          </a:p>
          <a:p>
            <a:pPr lvl="1"/>
            <a:r>
              <a:rPr lang="en-US"/>
              <a:t>November 9, 2023 (pending board approval)</a:t>
            </a:r>
            <a:endParaRPr lang="en-US">
              <a:ea typeface="Calibri"/>
              <a:cs typeface="Calibri"/>
            </a:endParaRPr>
          </a:p>
          <a:p>
            <a:pPr lvl="2"/>
            <a:r>
              <a:rPr lang="en-US"/>
              <a:t>2nd Cycle RFP Funding </a:t>
            </a:r>
            <a:endParaRPr lang="en-US">
              <a:ea typeface="Calibri"/>
              <a:cs typeface="Calibri"/>
            </a:endParaRPr>
          </a:p>
          <a:p>
            <a:pPr lvl="2"/>
            <a:r>
              <a:rPr lang="en-US"/>
              <a:t>2nd Cycle Request for Grant Applications</a:t>
            </a:r>
            <a:endParaRPr lang="en-US">
              <a:ea typeface="Calibri"/>
              <a:cs typeface="Calibri"/>
            </a:endParaRPr>
          </a:p>
          <a:p>
            <a:pPr lvl="2"/>
            <a:r>
              <a:rPr lang="en-US">
                <a:ea typeface="Calibri"/>
                <a:cs typeface="Calibri"/>
              </a:rPr>
              <a:t>2nd Cycle Draft Scope of Work</a:t>
            </a:r>
          </a:p>
          <a:p>
            <a:pPr lvl="2"/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4387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5D0CF-1AEB-E84F-BF18-C68CC4848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5333" y="698269"/>
            <a:ext cx="2810513" cy="5478694"/>
          </a:xfrm>
        </p:spPr>
        <p:txBody>
          <a:bodyPr/>
          <a:lstStyle/>
          <a:p>
            <a:r>
              <a:rPr lang="en-US" sz="4000" b="1">
                <a:solidFill>
                  <a:srgbClr val="002060"/>
                </a:solidFill>
                <a:latin typeface="+mn-lt"/>
              </a:rPr>
              <a:t>Importance of Public Engagement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1433361C-A0AA-A978-A1E0-F13C1102DD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3498476"/>
              </p:ext>
            </p:extLst>
          </p:nvPr>
        </p:nvGraphicFramePr>
        <p:xfrm>
          <a:off x="459727" y="2228028"/>
          <a:ext cx="7472362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6181">
                  <a:extLst>
                    <a:ext uri="{9D8B030D-6E8A-4147-A177-3AD203B41FA5}">
                      <a16:colId xmlns:a16="http://schemas.microsoft.com/office/drawing/2014/main" val="2751953827"/>
                    </a:ext>
                  </a:extLst>
                </a:gridCol>
                <a:gridCol w="3736181">
                  <a:extLst>
                    <a:ext uri="{9D8B030D-6E8A-4147-A177-3AD203B41FA5}">
                      <a16:colId xmlns:a16="http://schemas.microsoft.com/office/drawing/2014/main" val="29689310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Region 11 Flood Risk Summary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Existing 1% Flood Event (100-yr)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080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Total Area of Flood Hazard Risk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&gt; 980 square miles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98157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Agricultural Land at Risk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&gt; 680 square miles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45828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Total Structures at Risk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&gt; 45,000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74806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Residential Structures at Risk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&gt; 32,000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48071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Critical Facilities at Risk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&gt; 200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56247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Roadway Stream Crossings at Risk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&gt; 3,150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54237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Population at Risk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&gt; 117,000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54990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NFIP Claims (1975-2021)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&gt; $261 Million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342020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5477333-8A35-BE7A-E7A4-605D6C2940BC}"/>
              </a:ext>
            </a:extLst>
          </p:cNvPr>
          <p:cNvSpPr txBox="1"/>
          <p:nvPr/>
        </p:nvSpPr>
        <p:spPr>
          <a:xfrm>
            <a:off x="385617" y="340690"/>
            <a:ext cx="72710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200" b="1" i="1">
                <a:solidFill>
                  <a:schemeClr val="tx1"/>
                </a:solidFill>
                <a:ea typeface="+mn-ea"/>
                <a:cs typeface="+mn-cs"/>
              </a:rPr>
              <a:t>"I have lived on the Guadalupe River since I was 8 years old and have dealt with it's flooding for years, I'm 72 now. For the protection of our homes, animals, human lives, our businesses... we must improve things!"</a:t>
            </a:r>
            <a:endParaRPr lang="en-US" sz="2200" b="1" i="1"/>
          </a:p>
        </p:txBody>
      </p:sp>
    </p:spTree>
    <p:extLst>
      <p:ext uri="{BB962C8B-B14F-4D97-AF65-F5344CB8AC3E}">
        <p14:creationId xmlns:p14="http://schemas.microsoft.com/office/powerpoint/2010/main" val="270078768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F35DD59-44CB-D410-8921-016755061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15D0CF-1AEB-E84F-BF18-C68CC4848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>
                <a:solidFill>
                  <a:srgbClr val="002060"/>
                </a:solidFill>
                <a:latin typeface="+mn-lt"/>
              </a:rPr>
              <a:t>GBRA Public Outreach Initiatives</a:t>
            </a:r>
          </a:p>
        </p:txBody>
      </p:sp>
      <p:pic>
        <p:nvPicPr>
          <p:cNvPr id="4" name="Picture 3" descr="A brochure with a river and a picture of trees&#10;&#10;Description automatically generated">
            <a:extLst>
              <a:ext uri="{FF2B5EF4-FFF2-40B4-BE49-F238E27FC236}">
                <a16:creationId xmlns:a16="http://schemas.microsoft.com/office/drawing/2014/main" id="{18A49B5C-3DB1-7F7C-7F04-3612B4B779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3242">
            <a:off x="7584669" y="1208759"/>
            <a:ext cx="4099552" cy="5305302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5" name="Picture 4" descr="A map of the state of guadalupe&#10;&#10;Description automatically generated">
            <a:extLst>
              <a:ext uri="{FF2B5EF4-FFF2-40B4-BE49-F238E27FC236}">
                <a16:creationId xmlns:a16="http://schemas.microsoft.com/office/drawing/2014/main" id="{3A4D8EDB-6E58-672F-6A98-EA95D9B61E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999">
            <a:off x="3639044" y="307809"/>
            <a:ext cx="4093394" cy="5297333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11664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A8425F-E842-CDC6-21F9-BEC1CB63D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39582">
            <a:off x="7232464" y="2640806"/>
            <a:ext cx="3233281" cy="39433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15D0CF-1AEB-E84F-BF18-C68CC4848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643" y="-187570"/>
            <a:ext cx="11500653" cy="877134"/>
          </a:xfrm>
        </p:spPr>
        <p:txBody>
          <a:bodyPr/>
          <a:lstStyle/>
          <a:p>
            <a:r>
              <a:rPr lang="en-US" sz="4000" b="1">
                <a:solidFill>
                  <a:srgbClr val="002060"/>
                </a:solidFill>
                <a:latin typeface="+mn-lt"/>
              </a:rPr>
              <a:t>Who is the Public and How did Region 11 Engage?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FD89F98-E63D-5A95-306D-C0D554696C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469380"/>
              </p:ext>
            </p:extLst>
          </p:nvPr>
        </p:nvGraphicFramePr>
        <p:xfrm>
          <a:off x="199986" y="1374949"/>
          <a:ext cx="11500652" cy="13736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00652">
                  <a:extLst>
                    <a:ext uri="{9D8B030D-6E8A-4147-A177-3AD203B41FA5}">
                      <a16:colId xmlns:a16="http://schemas.microsoft.com/office/drawing/2014/main" val="3234441786"/>
                    </a:ext>
                  </a:extLst>
                </a:gridCol>
              </a:tblGrid>
              <a:tr h="310118">
                <a:tc>
                  <a:txBody>
                    <a:bodyPr/>
                    <a:lstStyle/>
                    <a:p>
                      <a:r>
                        <a:rPr lang="en-US" dirty="0"/>
                        <a:t>CATEGORIES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1541978"/>
                  </a:ext>
                </a:extLst>
              </a:tr>
              <a:tr h="1007883">
                <a:tc>
                  <a:txBody>
                    <a:bodyPr/>
                    <a:lstStyle/>
                    <a:p>
                      <a:r>
                        <a:rPr lang="en-US" b="1" dirty="0"/>
                        <a:t>PUBLIC and PRIVATE Stakeholders</a:t>
                      </a:r>
                      <a:r>
                        <a:rPr lang="en-US" dirty="0"/>
                        <a:t> </a:t>
                      </a:r>
                    </a:p>
                    <a:p>
                      <a:r>
                        <a:rPr lang="en-US" dirty="0"/>
                        <a:t>Anyone with a role in flood risk reduction, Anyone with flood risk, and Anyone who may benefit from risk reduction</a:t>
                      </a:r>
                    </a:p>
                    <a:p>
                      <a:r>
                        <a:rPr lang="en-US" dirty="0"/>
                        <a:t>Elected Officials, City/County Engineers, Flood Plain Administrators, General Public, Non-Profits, etc.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484021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16EEE8B-EAC3-9A55-9498-1408F228BF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819667"/>
              </p:ext>
            </p:extLst>
          </p:nvPr>
        </p:nvGraphicFramePr>
        <p:xfrm>
          <a:off x="199986" y="3035391"/>
          <a:ext cx="5896014" cy="2657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8007">
                  <a:extLst>
                    <a:ext uri="{9D8B030D-6E8A-4147-A177-3AD203B41FA5}">
                      <a16:colId xmlns:a16="http://schemas.microsoft.com/office/drawing/2014/main" val="2754301400"/>
                    </a:ext>
                  </a:extLst>
                </a:gridCol>
                <a:gridCol w="2948007">
                  <a:extLst>
                    <a:ext uri="{9D8B030D-6E8A-4147-A177-3AD203B41FA5}">
                      <a16:colId xmlns:a16="http://schemas.microsoft.com/office/drawing/2014/main" val="558276434"/>
                    </a:ext>
                  </a:extLst>
                </a:gridCol>
              </a:tblGrid>
              <a:tr h="368812">
                <a:tc>
                  <a:txBody>
                    <a:bodyPr/>
                    <a:lstStyle/>
                    <a:p>
                      <a:r>
                        <a:rPr lang="en-US" dirty="0"/>
                        <a:t>STRATEGIES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08360537"/>
                  </a:ext>
                </a:extLst>
              </a:tr>
              <a:tr h="636580">
                <a:tc>
                  <a:txBody>
                    <a:bodyPr/>
                    <a:lstStyle/>
                    <a:p>
                      <a:r>
                        <a:rPr lang="en-US"/>
                        <a:t>Public and Private Stakeholder List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Virtual Public Meeting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83952715"/>
                  </a:ext>
                </a:extLst>
              </a:tr>
              <a:tr h="636580">
                <a:tc>
                  <a:txBody>
                    <a:bodyPr/>
                    <a:lstStyle/>
                    <a:p>
                      <a:r>
                        <a:rPr lang="en-US"/>
                        <a:t>Interactive Mapping Tool and Surveys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Comment Tracking, Response, and Reporting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4922339"/>
                  </a:ext>
                </a:extLst>
              </a:tr>
              <a:tr h="636580">
                <a:tc>
                  <a:txBody>
                    <a:bodyPr/>
                    <a:lstStyle/>
                    <a:p>
                      <a:r>
                        <a:rPr lang="en-US"/>
                        <a:t>Dedicated Website and Email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One-Page Educational Handout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49339414"/>
                  </a:ext>
                </a:extLst>
              </a:tr>
              <a:tr h="368812">
                <a:tc>
                  <a:txBody>
                    <a:bodyPr/>
                    <a:lstStyle/>
                    <a:p>
                      <a:r>
                        <a:rPr lang="en-US"/>
                        <a:t>Social Media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5688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0891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">
      <a:dk1>
        <a:srgbClr val="467774"/>
      </a:dk1>
      <a:lt1>
        <a:sysClr val="window" lastClr="FFFFFF"/>
      </a:lt1>
      <a:dk2>
        <a:srgbClr val="544B42"/>
      </a:dk2>
      <a:lt2>
        <a:srgbClr val="B89B7F"/>
      </a:lt2>
      <a:accent1>
        <a:srgbClr val="467774"/>
      </a:accent1>
      <a:accent2>
        <a:srgbClr val="F2D49B"/>
      </a:accent2>
      <a:accent3>
        <a:srgbClr val="D1EBD9"/>
      </a:accent3>
      <a:accent4>
        <a:srgbClr val="467774"/>
      </a:accent4>
      <a:accent5>
        <a:srgbClr val="594F46"/>
      </a:accent5>
      <a:accent6>
        <a:srgbClr val="B89B7F"/>
      </a:accent6>
      <a:hlink>
        <a:srgbClr val="B07B17"/>
      </a:hlink>
      <a:folHlink>
        <a:srgbClr val="F2D49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4A261"/>
      </a:accent1>
      <a:accent2>
        <a:srgbClr val="2A9D8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a9a46b9-ebd0-403c-84b8-696a9f88cafd">
      <UserInfo>
        <DisplayName>Jay Scanlon</DisplayName>
        <AccountId>16</AccountId>
        <AccountType/>
      </UserInfo>
      <UserInfo>
        <DisplayName>Adam Conner</DisplayName>
        <AccountId>12</AccountId>
        <AccountType/>
      </UserInfo>
      <UserInfo>
        <DisplayName>Augusto Villalon</DisplayName>
        <AccountId>197</AccountId>
        <AccountType/>
      </UserInfo>
    </SharedWithUsers>
    <lcf76f155ced4ddcb4097134ff3c332f xmlns="3a5dbc9d-b2a4-44fd-bb6f-9a4384a60182">
      <Terms xmlns="http://schemas.microsoft.com/office/infopath/2007/PartnerControls"/>
    </lcf76f155ced4ddcb4097134ff3c332f>
    <TaxCatchAll xmlns="2a9a46b9-ebd0-403c-84b8-696a9f88caf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CDD0AE21CF6948BA9186B714E3AE69" ma:contentTypeVersion="20" ma:contentTypeDescription="Create a new document." ma:contentTypeScope="" ma:versionID="57bb3d1908fb55b65b04c420d3cf130e">
  <xsd:schema xmlns:xsd="http://www.w3.org/2001/XMLSchema" xmlns:xs="http://www.w3.org/2001/XMLSchema" xmlns:p="http://schemas.microsoft.com/office/2006/metadata/properties" xmlns:ns2="3a5dbc9d-b2a4-44fd-bb6f-9a4384a60182" xmlns:ns3="2a9a46b9-ebd0-403c-84b8-696a9f88cafd" targetNamespace="http://schemas.microsoft.com/office/2006/metadata/properties" ma:root="true" ma:fieldsID="d362da565da547f56facdec2208c148c" ns2:_="" ns3:_="">
    <xsd:import namespace="3a5dbc9d-b2a4-44fd-bb6f-9a4384a60182"/>
    <xsd:import namespace="2a9a46b9-ebd0-403c-84b8-696a9f88caf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Tags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5dbc9d-b2a4-44fd-bb6f-9a4384a601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dddfb0c-075f-4700-8de3-299e94e878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9a46b9-ebd0-403c-84b8-696a9f88caf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62c66c40-ede2-40a5-bb9d-941dd0ecd65d}" ma:internalName="TaxCatchAll" ma:showField="CatchAllData" ma:web="2a9a46b9-ebd0-403c-84b8-696a9f88ca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863E345-6B6C-4F95-9F49-C7C961AAAB14}">
  <ds:schemaRefs>
    <ds:schemaRef ds:uri="2a9a46b9-ebd0-403c-84b8-696a9f88cafd"/>
    <ds:schemaRef ds:uri="3a5dbc9d-b2a4-44fd-bb6f-9a4384a6018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85D79DC-2F5B-451B-B98E-DEFC96D3E84A}">
  <ds:schemaRefs>
    <ds:schemaRef ds:uri="2a9a46b9-ebd0-403c-84b8-696a9f88cafd"/>
    <ds:schemaRef ds:uri="3a5dbc9d-b2a4-44fd-bb6f-9a4384a6018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FC973E0-29C1-4B4F-BB81-3B64596F3F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643</Words>
  <Application>Microsoft Office PowerPoint</Application>
  <PresentationFormat>Widescreen</PresentationFormat>
  <Paragraphs>148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Courier New</vt:lpstr>
      <vt:lpstr>Wingdings</vt:lpstr>
      <vt:lpstr>Office Theme</vt:lpstr>
      <vt:lpstr>Custom Design</vt:lpstr>
      <vt:lpstr>Engaging the Public in Regional Flood Planning: Region 11 Lessons Learned  TWCA Fall Conference November 3, 2023</vt:lpstr>
      <vt:lpstr>Panelists </vt:lpstr>
      <vt:lpstr>TWBD State Flood Planning</vt:lpstr>
      <vt:lpstr>Key Regional Flood Planning Tasks</vt:lpstr>
      <vt:lpstr>Public Participation Perspective</vt:lpstr>
      <vt:lpstr>State Flood Plan Updates</vt:lpstr>
      <vt:lpstr>Importance of Public Engagement</vt:lpstr>
      <vt:lpstr>GBRA Public Outreach Initiatives</vt:lpstr>
      <vt:lpstr>Who is the Public and How did Region 11 Engage?</vt:lpstr>
      <vt:lpstr>Was the Outreach Successful?</vt:lpstr>
      <vt:lpstr>How was Region 11 Outreach Similar or  Different?</vt:lpstr>
      <vt:lpstr>How was Region 11 Outreach Similar or  Different?</vt:lpstr>
      <vt:lpstr>Did the Public Involvement Plan Work?</vt:lpstr>
      <vt:lpstr>Lessons Learned and Second Cycle Changes?</vt:lpstr>
      <vt:lpstr>For more information</vt:lpstr>
      <vt:lpstr>Next Steps for TWDB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Bobby Nichols</dc:creator>
  <cp:lastModifiedBy>Jay Scanlon</cp:lastModifiedBy>
  <cp:revision>1</cp:revision>
  <cp:lastPrinted>2023-10-27T18:14:40Z</cp:lastPrinted>
  <dcterms:created xsi:type="dcterms:W3CDTF">2020-06-08T18:23:52Z</dcterms:created>
  <dcterms:modified xsi:type="dcterms:W3CDTF">2023-10-30T19:57:36Z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0x0101003ACDD0AE21CF6948BA9186B714E3AE69</vt:lpwstr>
  </property>
  <property fmtid="{D5CDD505-2E9C-101B-9397-08002B2CF9AE}" pid="3" name="MediaServiceImageTags">
    <vt:lpwstr/>
  </property>
</Properties>
</file>